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Override12.xml" ContentType="application/vnd.openxmlformats-officedocument.themeOverrid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Layouts/slideLayout46.xml" ContentType="application/vnd.openxmlformats-officedocument.presentationml.slideLayout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Override3.xml" ContentType="application/vnd.openxmlformats-officedocument.themeOverride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Override8.xml" ContentType="application/vnd.openxmlformats-officedocument.themeOverr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Override6.xml" ContentType="application/vnd.openxmlformats-officedocument.themeOverrid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7.xml" ContentType="application/vnd.openxmlformats-officedocument.themeOverride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890" r:id="rId2"/>
    <p:sldMasterId id="2147483902" r:id="rId3"/>
    <p:sldMasterId id="2147483914" r:id="rId4"/>
  </p:sldMasterIdLst>
  <p:notesMasterIdLst>
    <p:notesMasterId r:id="rId20"/>
  </p:notesMasterIdLst>
  <p:handoutMasterIdLst>
    <p:handoutMasterId r:id="rId21"/>
  </p:handoutMasterIdLst>
  <p:sldIdLst>
    <p:sldId id="256" r:id="rId5"/>
    <p:sldId id="262" r:id="rId6"/>
    <p:sldId id="310" r:id="rId7"/>
    <p:sldId id="312" r:id="rId8"/>
    <p:sldId id="263" r:id="rId9"/>
    <p:sldId id="315" r:id="rId10"/>
    <p:sldId id="316" r:id="rId11"/>
    <p:sldId id="317" r:id="rId12"/>
    <p:sldId id="318" r:id="rId13"/>
    <p:sldId id="320" r:id="rId14"/>
    <p:sldId id="319" r:id="rId15"/>
    <p:sldId id="321" r:id="rId16"/>
    <p:sldId id="322" r:id="rId17"/>
    <p:sldId id="323" r:id="rId18"/>
    <p:sldId id="324" r:id="rId1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ks_c_5601-1987"/>
  <p:clrMru>
    <a:srgbClr val="CC99FF"/>
    <a:srgbClr val="000000"/>
    <a:srgbClr val="1309E5"/>
    <a:srgbClr val="952B7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320" autoAdjust="0"/>
    <p:restoredTop sz="94652" autoAdjust="0"/>
  </p:normalViewPr>
  <p:slideViewPr>
    <p:cSldViewPr>
      <p:cViewPr>
        <p:scale>
          <a:sx n="75" d="100"/>
          <a:sy n="75" d="100"/>
        </p:scale>
        <p:origin x="-1296" y="-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6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D38A097-E461-443A-91C5-EDDF885DB608}" type="datetimeFigureOut">
              <a:rPr lang="ko-KR" altLang="en-US"/>
              <a:pPr>
                <a:defRPr/>
              </a:pPr>
              <a:t>2009-06-12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CFDDDE2-1E0B-4068-A37F-A126E1145B4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06354CF-72A4-4717-AF7B-E38C97AC3645}" type="datetimeFigureOut">
              <a:rPr lang="ko-KR" altLang="en-US"/>
              <a:pPr>
                <a:defRPr/>
              </a:pPr>
              <a:t>2009-06-12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dirty="0" smtClean="0"/>
              <a:t>마스터 텍스트 스타일을 편집합니다</a:t>
            </a:r>
          </a:p>
          <a:p>
            <a:pPr lvl="1"/>
            <a:r>
              <a:rPr lang="ko-KR" altLang="en-US" noProof="0" dirty="0" smtClean="0"/>
              <a:t>둘째 수준</a:t>
            </a:r>
          </a:p>
          <a:p>
            <a:pPr lvl="2"/>
            <a:r>
              <a:rPr lang="ko-KR" altLang="en-US" noProof="0" dirty="0" smtClean="0"/>
              <a:t>셋째 수준</a:t>
            </a:r>
          </a:p>
          <a:p>
            <a:pPr lvl="3"/>
            <a:r>
              <a:rPr lang="ko-KR" altLang="en-US" noProof="0" dirty="0" smtClean="0"/>
              <a:t>넷째 수준</a:t>
            </a:r>
          </a:p>
          <a:p>
            <a:pPr lvl="4"/>
            <a:r>
              <a:rPr lang="ko-KR" altLang="en-US" noProof="0" dirty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9E9E6A-2416-425C-AE75-F7959AD5B4F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7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8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9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1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25400" y="-996950"/>
            <a:ext cx="9105900" cy="7842250"/>
            <a:chOff x="16" y="-628"/>
            <a:chExt cx="5736" cy="4940"/>
          </a:xfrm>
        </p:grpSpPr>
        <p:pic>
          <p:nvPicPr>
            <p:cNvPr id="5" name="Picture 84" descr="back_b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" y="391"/>
              <a:ext cx="5728" cy="3921"/>
            </a:xfrm>
            <a:prstGeom prst="rect">
              <a:avLst/>
            </a:prstGeom>
            <a:gradFill rotWithShape="1">
              <a:gsLst>
                <a:gs pos="0">
                  <a:schemeClr val="tx2">
                    <a:gamma/>
                    <a:shade val="36471"/>
                    <a:invGamma/>
                  </a:schemeClr>
                </a:gs>
                <a:gs pos="100000">
                  <a:schemeClr val="tx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</p:pic>
        <p:sp>
          <p:nvSpPr>
            <p:cNvPr id="6" name="Freeform 85"/>
            <p:cNvSpPr>
              <a:spLocks/>
            </p:cNvSpPr>
            <p:nvPr userDrawn="1"/>
          </p:nvSpPr>
          <p:spPr bwMode="gray">
            <a:xfrm>
              <a:off x="16" y="-628"/>
              <a:ext cx="5712" cy="2676"/>
            </a:xfrm>
            <a:custGeom>
              <a:avLst/>
              <a:gdLst/>
              <a:ahLst/>
              <a:cxnLst>
                <a:cxn ang="0">
                  <a:pos x="0" y="1607"/>
                </a:cxn>
                <a:cxn ang="0">
                  <a:pos x="5548" y="2692"/>
                </a:cxn>
                <a:cxn ang="0">
                  <a:pos x="5736" y="2580"/>
                </a:cxn>
                <a:cxn ang="0">
                  <a:pos x="5738" y="641"/>
                </a:cxn>
                <a:cxn ang="0">
                  <a:pos x="22" y="641"/>
                </a:cxn>
                <a:cxn ang="0">
                  <a:pos x="12" y="1613"/>
                </a:cxn>
              </a:cxnLst>
              <a:rect l="0" t="0" r="r" b="b"/>
              <a:pathLst>
                <a:path w="5738" h="2692">
                  <a:moveTo>
                    <a:pt x="0" y="1607"/>
                  </a:moveTo>
                  <a:cubicBezTo>
                    <a:pt x="4478" y="0"/>
                    <a:pt x="5523" y="2457"/>
                    <a:pt x="5548" y="2692"/>
                  </a:cubicBezTo>
                  <a:lnTo>
                    <a:pt x="5736" y="2580"/>
                  </a:lnTo>
                  <a:lnTo>
                    <a:pt x="5738" y="641"/>
                  </a:lnTo>
                  <a:lnTo>
                    <a:pt x="22" y="641"/>
                  </a:lnTo>
                  <a:cubicBezTo>
                    <a:pt x="22" y="641"/>
                    <a:pt x="12" y="1613"/>
                    <a:pt x="12" y="1613"/>
                  </a:cubicBezTo>
                </a:path>
              </a:pathLst>
            </a:custGeom>
            <a:solidFill>
              <a:schemeClr val="tx2"/>
            </a:solidFill>
            <a:ln w="38100" cmpd="sng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7" name="Text Box 95"/>
          <p:cNvSpPr txBox="1">
            <a:spLocks noChangeArrowheads="1"/>
          </p:cNvSpPr>
          <p:nvPr/>
        </p:nvSpPr>
        <p:spPr bwMode="gray">
          <a:xfrm>
            <a:off x="7451725" y="47625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2800" b="1">
                <a:solidFill>
                  <a:schemeClr val="bg1"/>
                </a:solidFill>
                <a:latin typeface="Verdana" pitchFamily="34" charset="0"/>
              </a:rPr>
              <a:t>LOGO</a:t>
            </a:r>
          </a:p>
        </p:txBody>
      </p:sp>
      <p:grpSp>
        <p:nvGrpSpPr>
          <p:cNvPr id="8" name="Group 98"/>
          <p:cNvGrpSpPr>
            <a:grpSpLocks/>
          </p:cNvGrpSpPr>
          <p:nvPr/>
        </p:nvGrpSpPr>
        <p:grpSpPr bwMode="auto">
          <a:xfrm>
            <a:off x="0" y="3175"/>
            <a:ext cx="9144000" cy="6854825"/>
            <a:chOff x="0" y="2"/>
            <a:chExt cx="5760" cy="4318"/>
          </a:xfrm>
        </p:grpSpPr>
        <p:sp>
          <p:nvSpPr>
            <p:cNvPr id="9" name="Freeform 93"/>
            <p:cNvSpPr>
              <a:spLocks/>
            </p:cNvSpPr>
            <p:nvPr userDrawn="1"/>
          </p:nvSpPr>
          <p:spPr bwMode="gray">
            <a:xfrm>
              <a:off x="5475" y="3"/>
              <a:ext cx="281" cy="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2" y="96"/>
                </a:cxn>
                <a:cxn ang="0">
                  <a:pos x="281" y="332"/>
                </a:cxn>
                <a:cxn ang="0">
                  <a:pos x="281" y="0"/>
                </a:cxn>
              </a:cxnLst>
              <a:rect l="0" t="0" r="r" b="b"/>
              <a:pathLst>
                <a:path w="281" h="348">
                  <a:moveTo>
                    <a:pt x="0" y="0"/>
                  </a:moveTo>
                  <a:cubicBezTo>
                    <a:pt x="33" y="16"/>
                    <a:pt x="125" y="6"/>
                    <a:pt x="202" y="96"/>
                  </a:cubicBezTo>
                  <a:cubicBezTo>
                    <a:pt x="279" y="186"/>
                    <a:pt x="268" y="348"/>
                    <a:pt x="281" y="332"/>
                  </a:cubicBezTo>
                  <a:lnTo>
                    <a:pt x="281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grpSp>
          <p:nvGrpSpPr>
            <p:cNvPr id="10" name="Group 97"/>
            <p:cNvGrpSpPr>
              <a:grpSpLocks/>
            </p:cNvGrpSpPr>
            <p:nvPr userDrawn="1"/>
          </p:nvGrpSpPr>
          <p:grpSpPr bwMode="auto">
            <a:xfrm>
              <a:off x="0" y="2"/>
              <a:ext cx="5760" cy="4318"/>
              <a:chOff x="0" y="2"/>
              <a:chExt cx="5760" cy="4318"/>
            </a:xfrm>
          </p:grpSpPr>
          <p:sp>
            <p:nvSpPr>
              <p:cNvPr id="11" name="Freeform 89"/>
              <p:cNvSpPr>
                <a:spLocks/>
              </p:cNvSpPr>
              <p:nvPr userDrawn="1"/>
            </p:nvSpPr>
            <p:spPr bwMode="gray">
              <a:xfrm>
                <a:off x="0" y="4023"/>
                <a:ext cx="275" cy="297"/>
              </a:xfrm>
              <a:custGeom>
                <a:avLst/>
                <a:gdLst/>
                <a:ahLst/>
                <a:cxnLst>
                  <a:cxn ang="0">
                    <a:pos x="275" y="291"/>
                  </a:cxn>
                  <a:cxn ang="0">
                    <a:pos x="112" y="211"/>
                  </a:cxn>
                  <a:cxn ang="0">
                    <a:pos x="28" y="127"/>
                  </a:cxn>
                  <a:cxn ang="0">
                    <a:pos x="0" y="0"/>
                  </a:cxn>
                  <a:cxn ang="0">
                    <a:pos x="1" y="297"/>
                  </a:cxn>
                </a:cxnLst>
                <a:rect l="0" t="0" r="r" b="b"/>
                <a:pathLst>
                  <a:path w="275" h="297">
                    <a:moveTo>
                      <a:pt x="275" y="291"/>
                    </a:moveTo>
                    <a:lnTo>
                      <a:pt x="112" y="211"/>
                    </a:lnTo>
                    <a:lnTo>
                      <a:pt x="28" y="127"/>
                    </a:lnTo>
                    <a:lnTo>
                      <a:pt x="0" y="0"/>
                    </a:lnTo>
                    <a:lnTo>
                      <a:pt x="1" y="297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2" name="AutoShape 91"/>
              <p:cNvSpPr>
                <a:spLocks noChangeArrowheads="1"/>
              </p:cNvSpPr>
              <p:nvPr userDrawn="1"/>
            </p:nvSpPr>
            <p:spPr bwMode="gray">
              <a:xfrm>
                <a:off x="20" y="26"/>
                <a:ext cx="5715" cy="4265"/>
              </a:xfrm>
              <a:prstGeom prst="roundRect">
                <a:avLst>
                  <a:gd name="adj" fmla="val 6227"/>
                </a:avLst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3" name="Freeform 92"/>
              <p:cNvSpPr>
                <a:spLocks/>
              </p:cNvSpPr>
              <p:nvPr userDrawn="1"/>
            </p:nvSpPr>
            <p:spPr bwMode="gray">
              <a:xfrm>
                <a:off x="0" y="2"/>
                <a:ext cx="290" cy="315"/>
              </a:xfrm>
              <a:custGeom>
                <a:avLst/>
                <a:gdLst/>
                <a:ahLst/>
                <a:cxnLst>
                  <a:cxn ang="0">
                    <a:pos x="1" y="315"/>
                  </a:cxn>
                  <a:cxn ang="0">
                    <a:pos x="122" y="97"/>
                  </a:cxn>
                  <a:cxn ang="0">
                    <a:pos x="279" y="0"/>
                  </a:cxn>
                  <a:cxn ang="0">
                    <a:pos x="0" y="1"/>
                  </a:cxn>
                </a:cxnLst>
                <a:rect l="0" t="0" r="r" b="b"/>
                <a:pathLst>
                  <a:path w="290" h="315">
                    <a:moveTo>
                      <a:pt x="1" y="315"/>
                    </a:moveTo>
                    <a:cubicBezTo>
                      <a:pt x="21" y="279"/>
                      <a:pt x="76" y="150"/>
                      <a:pt x="122" y="97"/>
                    </a:cubicBezTo>
                    <a:cubicBezTo>
                      <a:pt x="163" y="44"/>
                      <a:pt x="290" y="23"/>
                      <a:pt x="279" y="0"/>
                    </a:cubicBez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4" name="Freeform 96"/>
              <p:cNvSpPr>
                <a:spLocks/>
              </p:cNvSpPr>
              <p:nvPr userDrawn="1"/>
            </p:nvSpPr>
            <p:spPr bwMode="gray">
              <a:xfrm>
                <a:off x="5507" y="4031"/>
                <a:ext cx="253" cy="287"/>
              </a:xfrm>
              <a:custGeom>
                <a:avLst/>
                <a:gdLst/>
                <a:ahLst/>
                <a:cxnLst>
                  <a:cxn ang="0">
                    <a:pos x="250" y="0"/>
                  </a:cxn>
                  <a:cxn ang="0">
                    <a:pos x="179" y="143"/>
                  </a:cxn>
                  <a:cxn ang="0">
                    <a:pos x="85" y="236"/>
                  </a:cxn>
                  <a:cxn ang="0">
                    <a:pos x="0" y="287"/>
                  </a:cxn>
                  <a:cxn ang="0">
                    <a:pos x="253" y="284"/>
                  </a:cxn>
                </a:cxnLst>
                <a:rect l="0" t="0" r="r" b="b"/>
                <a:pathLst>
                  <a:path w="253" h="287">
                    <a:moveTo>
                      <a:pt x="250" y="0"/>
                    </a:moveTo>
                    <a:lnTo>
                      <a:pt x="179" y="143"/>
                    </a:lnTo>
                    <a:lnTo>
                      <a:pt x="85" y="236"/>
                    </a:lnTo>
                    <a:lnTo>
                      <a:pt x="0" y="287"/>
                    </a:lnTo>
                    <a:lnTo>
                      <a:pt x="253" y="284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ko-KR" altLang="en-US"/>
              </a:p>
            </p:txBody>
          </p:sp>
        </p:grpSp>
      </p:grp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4213" y="3975100"/>
            <a:ext cx="7345362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2606675"/>
            <a:ext cx="7345362" cy="1368425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11C8D-61D8-44DB-AB11-B06CDFB33AC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43688" y="115888"/>
            <a:ext cx="2105025" cy="6337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23850" y="115888"/>
            <a:ext cx="6167438" cy="6337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F4CA7-41C3-4AF4-832F-D4318504977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424863" cy="5365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684213" y="1125538"/>
            <a:ext cx="8013700" cy="5327650"/>
          </a:xfrm>
        </p:spPr>
        <p:txBody>
          <a:bodyPr/>
          <a:lstStyle/>
          <a:p>
            <a:pPr lvl="0"/>
            <a:r>
              <a:rPr lang="ko-KR" altLang="en-US" noProof="0" smtClean="0"/>
              <a:t>표를 추가하려면 아이콘을 클릭하십시오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6BCE0-8456-4252-A1F2-CC5961A5337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제목, 내용 2개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424863" cy="5365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84213" y="1125538"/>
            <a:ext cx="3930650" cy="258762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84213" y="3865563"/>
            <a:ext cx="3930650" cy="258762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767263" y="1125538"/>
            <a:ext cx="3930650" cy="53276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61AF3-FBC5-45CC-A3EC-83879D4A9CC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424863" cy="5365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684213" y="1125538"/>
            <a:ext cx="8013700" cy="5327650"/>
          </a:xfrm>
        </p:spPr>
        <p:txBody>
          <a:bodyPr/>
          <a:lstStyle/>
          <a:p>
            <a:pPr lvl="0"/>
            <a:r>
              <a:rPr lang="ko-KR" altLang="en-US" noProof="0" smtClean="0"/>
              <a:t>차트를 추가하려면 아이콘을 클릭하십시오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E2940-FAE9-4EB9-945F-BC839B67124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323850" y="115888"/>
            <a:ext cx="8424863" cy="63373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97BC4-8E93-4542-AE11-9E6ED3D94F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grpSp>
        <p:nvGrpSpPr>
          <p:cNvPr id="5" name="그룹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자유형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/>
            </a:p>
          </p:txBody>
        </p:sp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latinLnBrk="0">
                <a:defRPr/>
              </a:pPr>
              <a:endParaRPr kumimoji="0" lang="en-US"/>
            </a:p>
          </p:txBody>
        </p:sp>
        <p:cxnSp>
          <p:nvCxnSpPr>
            <p:cNvPr id="10" name="직선 연결선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11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B5E1447-83FC-46B1-9F5C-14A7B6E73B12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12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3E58C0F-5FFD-4C58-B43E-FE90DE15BB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266AA-55A6-4E4A-8A8C-7E38C5702B56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AC6A0-7212-4A75-9D47-8DF9F76CA9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갈매기형 수장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5" name="갈매기형 수장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CFDA6E-74DC-42BE-86C9-0B64908459DF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7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01E740-CC2B-4AE9-9A95-C278C8ADA86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ADBA4B-21B3-42E5-BF3F-6A74B11F9896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1173B5-2D43-40C4-8650-7D944BC1E1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F8441-C41E-4D98-A04B-4AB452E182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037787-FD5D-4252-803E-D90CFCAB5F86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91E6FB-A850-4771-A9A8-434C7567A55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1145AEA-32DB-4DD5-8513-45C848CA4A48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DA7C68-052F-4D14-AF78-DD50EBBB9F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41B08-C4A5-4573-91E2-9600B1D2AA9D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3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E15BC-CEBB-45DA-9313-E684D5E8134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BCDFBD-8046-4344-A533-347861292086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B58F14-1D6E-4E63-B4B3-23746987346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자유형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6" name="자유형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7" name="직각 삼각형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갈매기형 수장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10" name="갈매기형 수장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1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036ABF4-72A4-4538-AC0D-6ECBD02530A2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12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3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16FDB9B-DA8C-45D4-AB12-4C1689A798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F937F-D386-419B-B37E-6EC982AECFA1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D21E4-78B6-4258-B389-33C0762592E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64E84-060C-4E43-A6D9-33CB606907B6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1D51-530F-47D7-B95D-23D12A7105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grpSp>
        <p:nvGrpSpPr>
          <p:cNvPr id="5" name="그룹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자유형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/>
            </a:p>
          </p:txBody>
        </p:sp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latinLnBrk="0">
                <a:defRPr/>
              </a:pPr>
              <a:endParaRPr kumimoji="0" lang="en-US"/>
            </a:p>
          </p:txBody>
        </p:sp>
        <p:cxnSp>
          <p:nvCxnSpPr>
            <p:cNvPr id="10" name="직선 연결선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11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B2D7B42-3796-4FEA-96FD-FC0796FECCA7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12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7F779EF-AD68-44C1-AE2F-7205222847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2416C-EBF4-4D77-8B6C-2264CB14E88C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35BE6-8CE7-4B67-BE49-BCC6E12755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갈매기형 수장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5" name="갈매기형 수장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21C631-DCC3-4690-9B8C-BB9032D1532E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7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7EEB87-FF9D-489E-A6B0-B89526E5F8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138B7-6330-4C7F-987F-C852560B700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F368BFD-B605-40ED-91EA-B75DABDB9818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DC6070-9BB7-4043-BE46-FFC1631B7CC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303037-1A99-4FCD-9DBD-3209534E9437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C9F323-7BD5-44FB-B2CF-88EDD2BE85A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F7A392-FB68-4584-9576-B5F347C3D9B0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2552DA-BF85-477C-9A14-74151D3C4FB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6349-FC68-4116-89C7-4FA78C14CA1F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3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4310A-555C-454C-9534-47A3D1D76B7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8D74708-D2C4-4335-BBBC-2E19FE533DF9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545786-88ED-461D-80F3-235E34A2841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자유형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6" name="자유형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7" name="직각 삼각형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갈매기형 수장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10" name="갈매기형 수장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1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070CFC3-9019-4943-8150-51F5B6BBF104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12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3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C685ADC-47F4-4B81-B683-AC7BE31D82C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F6B3F-C26A-4DEE-A67B-C8DB856E9102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C13A2-7108-4775-B7F7-272BD61CD09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594D2-7276-4EC5-969A-0758B7589914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09841-213B-4256-956B-B48346A5CF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grpSp>
        <p:nvGrpSpPr>
          <p:cNvPr id="5" name="그룹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자유형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/>
            </a:p>
          </p:txBody>
        </p:sp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latinLnBrk="0">
                <a:defRPr/>
              </a:pPr>
              <a:endParaRPr kumimoji="0" lang="en-US"/>
            </a:p>
          </p:txBody>
        </p:sp>
        <p:cxnSp>
          <p:nvCxnSpPr>
            <p:cNvPr id="10" name="직선 연결선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11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482AA71-6302-4334-BFCB-8C15E265D267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12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65E8A23-4E3D-4752-91C4-B6CC1C812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2F329-A825-467C-AB6F-F9822DC36466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BDFBC-F1FD-476F-B045-AAA48F21323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3930650" cy="532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67263" y="1125538"/>
            <a:ext cx="3930650" cy="5327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A52EB-BA06-4782-B29B-C885CCF45C3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갈매기형 수장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5" name="갈매기형 수장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36EF5D-D2D4-439E-882C-C3386FC2AE4F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7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AAD977-7D44-4851-9C01-E0812AC5ED5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36DB80-92DB-4A3A-B8FA-771993343673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7FE5CA-0A91-4791-82CF-783C11662E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4E77D9-9F0A-4A57-B796-1B5295049CDC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DBB35DC-43AE-4185-AC2B-48DFE7D3083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B50F52-D8AA-4EF5-A1A2-5EB55FD73479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F652E8-DD2B-4499-8D75-6CAEFC9743B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0C7C9-3BAB-4AD8-ACE9-A06771202435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3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00182-91D5-4378-9C9E-126BCC6513D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4B3DB0-D96F-45CA-9FE7-60BA263E7F92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D806A0-1653-44DF-9328-22A87A6A298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자유형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6" name="자유형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7" name="직각 삼각형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갈매기형 수장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10" name="갈매기형 수장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latinLnBrk="0">
              <a:defRPr/>
            </a:pP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ko-KR" altLang="en-US" noProof="0" smtClean="0"/>
              <a:t>그림을 추가하려면 아이콘을 클릭하십시오</a:t>
            </a:r>
            <a:endParaRPr lang="en-US" noProof="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1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561B02D-9F6D-40FE-B2A4-9222F1AB1620}" type="datetimeFigureOut">
              <a:rPr lang="en-US"/>
              <a:pPr>
                <a:defRPr/>
              </a:pPr>
              <a:t>6/12/2009</a:t>
            </a:fld>
            <a:endParaRPr lang="en-US"/>
          </a:p>
        </p:txBody>
      </p:sp>
      <p:sp>
        <p:nvSpPr>
          <p:cNvPr id="12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3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390F99B-A30D-4997-A0DA-88CB1F4DC76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145A0-F722-4CC8-B9F9-2DB84F292501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7C47D-7405-4A11-B70F-17064DC128D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F71E8-FAC4-4F2C-9B5E-B880B1ADBF9F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5" name="바닥글 개체 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C037-904C-4AC3-8C94-B443760E5A1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AC61D-352B-4D8C-A55E-EEA8153C02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F1558-C317-4837-A91E-2BAF26F8AF0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EB275-CD77-4C86-ADB8-63393B37274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1769C-538D-40C3-B0E6-56B42F4EAB4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 smtClean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2D135-E1E2-4391-9140-AC125B3BF26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3" name="Freeform 95"/>
          <p:cNvSpPr>
            <a:spLocks/>
          </p:cNvSpPr>
          <p:nvPr/>
        </p:nvSpPr>
        <p:spPr bwMode="gray">
          <a:xfrm rot="-5400000">
            <a:off x="-2473325" y="2673350"/>
            <a:ext cx="6629400" cy="1587500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1504" y="352"/>
              </a:cxn>
              <a:cxn ang="0">
                <a:pos x="3960" y="432"/>
              </a:cxn>
              <a:cxn ang="0">
                <a:pos x="5688" y="1000"/>
              </a:cxn>
              <a:cxn ang="0">
                <a:pos x="5693" y="6"/>
              </a:cxn>
              <a:cxn ang="0">
                <a:pos x="0" y="0"/>
              </a:cxn>
            </a:cxnLst>
            <a:rect l="0" t="0" r="r" b="b"/>
            <a:pathLst>
              <a:path w="5693" h="1000">
                <a:moveTo>
                  <a:pt x="0" y="584"/>
                </a:moveTo>
                <a:cubicBezTo>
                  <a:pt x="249" y="545"/>
                  <a:pt x="844" y="377"/>
                  <a:pt x="1504" y="352"/>
                </a:cubicBezTo>
                <a:cubicBezTo>
                  <a:pt x="2168" y="300"/>
                  <a:pt x="3246" y="322"/>
                  <a:pt x="3960" y="432"/>
                </a:cubicBezTo>
                <a:cubicBezTo>
                  <a:pt x="4641" y="548"/>
                  <a:pt x="5616" y="920"/>
                  <a:pt x="5688" y="1000"/>
                </a:cubicBezTo>
                <a:lnTo>
                  <a:pt x="5693" y="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27451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2382" name="Freeform 94"/>
          <p:cNvSpPr>
            <a:spLocks/>
          </p:cNvSpPr>
          <p:nvPr/>
        </p:nvSpPr>
        <p:spPr bwMode="gray">
          <a:xfrm>
            <a:off x="63500" y="63500"/>
            <a:ext cx="9037638" cy="16049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1520" y="392"/>
              </a:cxn>
              <a:cxn ang="0">
                <a:pos x="4200" y="504"/>
              </a:cxn>
              <a:cxn ang="0">
                <a:pos x="5688" y="1000"/>
              </a:cxn>
              <a:cxn ang="0">
                <a:pos x="5693" y="6"/>
              </a:cxn>
              <a:cxn ang="0">
                <a:pos x="0" y="0"/>
              </a:cxn>
            </a:cxnLst>
            <a:rect l="0" t="0" r="r" b="b"/>
            <a:pathLst>
              <a:path w="5693" h="1000">
                <a:moveTo>
                  <a:pt x="0" y="584"/>
                </a:moveTo>
                <a:cubicBezTo>
                  <a:pt x="253" y="552"/>
                  <a:pt x="820" y="405"/>
                  <a:pt x="1520" y="392"/>
                </a:cubicBezTo>
                <a:cubicBezTo>
                  <a:pt x="2184" y="340"/>
                  <a:pt x="3486" y="394"/>
                  <a:pt x="4200" y="504"/>
                </a:cubicBezTo>
                <a:cubicBezTo>
                  <a:pt x="4881" y="620"/>
                  <a:pt x="5616" y="920"/>
                  <a:pt x="5688" y="1000"/>
                </a:cubicBezTo>
                <a:lnTo>
                  <a:pt x="5693" y="6"/>
                </a:lnTo>
                <a:lnTo>
                  <a:pt x="0" y="0"/>
                </a:lnTo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028" name="Rectangle 21"/>
          <p:cNvSpPr>
            <a:spLocks noGrp="1" noChangeArrowheads="1"/>
          </p:cNvSpPr>
          <p:nvPr>
            <p:ph type="title"/>
          </p:nvPr>
        </p:nvSpPr>
        <p:spPr bwMode="gray">
          <a:xfrm>
            <a:off x="323850" y="115888"/>
            <a:ext cx="8424863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084888" y="6453188"/>
            <a:ext cx="2895600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323850" y="6477000"/>
            <a:ext cx="719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F43074AE-3E9C-4943-8EEA-404BEB687AC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2364" name="Line 76"/>
          <p:cNvSpPr>
            <a:spLocks noChangeShapeType="1"/>
          </p:cNvSpPr>
          <p:nvPr/>
        </p:nvSpPr>
        <p:spPr bwMode="gray">
          <a:xfrm>
            <a:off x="323850" y="6500813"/>
            <a:ext cx="8569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032" name="Rectangle 22"/>
          <p:cNvSpPr>
            <a:spLocks noGrp="1" noChangeArrowheads="1"/>
          </p:cNvSpPr>
          <p:nvPr>
            <p:ph type="body" idx="1"/>
          </p:nvPr>
        </p:nvSpPr>
        <p:spPr bwMode="gray">
          <a:xfrm>
            <a:off x="684213" y="1125538"/>
            <a:ext cx="80137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grpSp>
        <p:nvGrpSpPr>
          <p:cNvPr id="1033" name="Group 114"/>
          <p:cNvGrpSpPr>
            <a:grpSpLocks/>
          </p:cNvGrpSpPr>
          <p:nvPr/>
        </p:nvGrpSpPr>
        <p:grpSpPr bwMode="auto">
          <a:xfrm>
            <a:off x="0" y="3175"/>
            <a:ext cx="9144000" cy="6854825"/>
            <a:chOff x="0" y="2"/>
            <a:chExt cx="5760" cy="4318"/>
          </a:xfrm>
        </p:grpSpPr>
        <p:grpSp>
          <p:nvGrpSpPr>
            <p:cNvPr id="1034" name="Group 108"/>
            <p:cNvGrpSpPr>
              <a:grpSpLocks/>
            </p:cNvGrpSpPr>
            <p:nvPr userDrawn="1"/>
          </p:nvGrpSpPr>
          <p:grpSpPr bwMode="auto">
            <a:xfrm>
              <a:off x="0" y="2"/>
              <a:ext cx="5760" cy="4318"/>
              <a:chOff x="0" y="2"/>
              <a:chExt cx="5760" cy="4318"/>
            </a:xfrm>
          </p:grpSpPr>
          <p:sp>
            <p:nvSpPr>
              <p:cNvPr id="12397" name="Freeform 109"/>
              <p:cNvSpPr>
                <a:spLocks/>
              </p:cNvSpPr>
              <p:nvPr userDrawn="1"/>
            </p:nvSpPr>
            <p:spPr bwMode="gray">
              <a:xfrm>
                <a:off x="0" y="4023"/>
                <a:ext cx="275" cy="297"/>
              </a:xfrm>
              <a:custGeom>
                <a:avLst/>
                <a:gdLst/>
                <a:ahLst/>
                <a:cxnLst>
                  <a:cxn ang="0">
                    <a:pos x="275" y="291"/>
                  </a:cxn>
                  <a:cxn ang="0">
                    <a:pos x="112" y="211"/>
                  </a:cxn>
                  <a:cxn ang="0">
                    <a:pos x="28" y="127"/>
                  </a:cxn>
                  <a:cxn ang="0">
                    <a:pos x="0" y="0"/>
                  </a:cxn>
                  <a:cxn ang="0">
                    <a:pos x="1" y="297"/>
                  </a:cxn>
                </a:cxnLst>
                <a:rect l="0" t="0" r="r" b="b"/>
                <a:pathLst>
                  <a:path w="275" h="297">
                    <a:moveTo>
                      <a:pt x="275" y="291"/>
                    </a:moveTo>
                    <a:lnTo>
                      <a:pt x="112" y="211"/>
                    </a:lnTo>
                    <a:lnTo>
                      <a:pt x="28" y="127"/>
                    </a:lnTo>
                    <a:lnTo>
                      <a:pt x="0" y="0"/>
                    </a:lnTo>
                    <a:lnTo>
                      <a:pt x="1" y="297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2398" name="AutoShape 110"/>
              <p:cNvSpPr>
                <a:spLocks noChangeArrowheads="1"/>
              </p:cNvSpPr>
              <p:nvPr userDrawn="1"/>
            </p:nvSpPr>
            <p:spPr bwMode="gray">
              <a:xfrm>
                <a:off x="20" y="26"/>
                <a:ext cx="5715" cy="4265"/>
              </a:xfrm>
              <a:prstGeom prst="roundRect">
                <a:avLst>
                  <a:gd name="adj" fmla="val 6227"/>
                </a:avLst>
              </a:prstGeom>
              <a:noFill/>
              <a:ln w="762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2399" name="Freeform 111"/>
              <p:cNvSpPr>
                <a:spLocks/>
              </p:cNvSpPr>
              <p:nvPr userDrawn="1"/>
            </p:nvSpPr>
            <p:spPr bwMode="gray">
              <a:xfrm>
                <a:off x="0" y="2"/>
                <a:ext cx="290" cy="315"/>
              </a:xfrm>
              <a:custGeom>
                <a:avLst/>
                <a:gdLst/>
                <a:ahLst/>
                <a:cxnLst>
                  <a:cxn ang="0">
                    <a:pos x="1" y="315"/>
                  </a:cxn>
                  <a:cxn ang="0">
                    <a:pos x="122" y="97"/>
                  </a:cxn>
                  <a:cxn ang="0">
                    <a:pos x="279" y="0"/>
                  </a:cxn>
                  <a:cxn ang="0">
                    <a:pos x="0" y="1"/>
                  </a:cxn>
                </a:cxnLst>
                <a:rect l="0" t="0" r="r" b="b"/>
                <a:pathLst>
                  <a:path w="290" h="315">
                    <a:moveTo>
                      <a:pt x="1" y="315"/>
                    </a:moveTo>
                    <a:cubicBezTo>
                      <a:pt x="21" y="279"/>
                      <a:pt x="76" y="150"/>
                      <a:pt x="122" y="97"/>
                    </a:cubicBezTo>
                    <a:cubicBezTo>
                      <a:pt x="163" y="44"/>
                      <a:pt x="290" y="23"/>
                      <a:pt x="279" y="0"/>
                    </a:cubicBez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ko-KR" altLang="en-US"/>
              </a:p>
            </p:txBody>
          </p:sp>
          <p:sp>
            <p:nvSpPr>
              <p:cNvPr id="12400" name="Freeform 112"/>
              <p:cNvSpPr>
                <a:spLocks/>
              </p:cNvSpPr>
              <p:nvPr userDrawn="1"/>
            </p:nvSpPr>
            <p:spPr bwMode="gray">
              <a:xfrm>
                <a:off x="5507" y="4031"/>
                <a:ext cx="253" cy="287"/>
              </a:xfrm>
              <a:custGeom>
                <a:avLst/>
                <a:gdLst/>
                <a:ahLst/>
                <a:cxnLst>
                  <a:cxn ang="0">
                    <a:pos x="250" y="0"/>
                  </a:cxn>
                  <a:cxn ang="0">
                    <a:pos x="179" y="143"/>
                  </a:cxn>
                  <a:cxn ang="0">
                    <a:pos x="85" y="236"/>
                  </a:cxn>
                  <a:cxn ang="0">
                    <a:pos x="0" y="287"/>
                  </a:cxn>
                  <a:cxn ang="0">
                    <a:pos x="253" y="284"/>
                  </a:cxn>
                </a:cxnLst>
                <a:rect l="0" t="0" r="r" b="b"/>
                <a:pathLst>
                  <a:path w="253" h="287">
                    <a:moveTo>
                      <a:pt x="250" y="0"/>
                    </a:moveTo>
                    <a:lnTo>
                      <a:pt x="179" y="143"/>
                    </a:lnTo>
                    <a:lnTo>
                      <a:pt x="85" y="236"/>
                    </a:lnTo>
                    <a:lnTo>
                      <a:pt x="0" y="287"/>
                    </a:lnTo>
                    <a:lnTo>
                      <a:pt x="253" y="284"/>
                    </a:lnTo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ko-KR" altLang="en-US"/>
              </a:p>
            </p:txBody>
          </p:sp>
        </p:grpSp>
        <p:sp>
          <p:nvSpPr>
            <p:cNvPr id="12401" name="Freeform 113"/>
            <p:cNvSpPr>
              <a:spLocks/>
            </p:cNvSpPr>
            <p:nvPr userDrawn="1"/>
          </p:nvSpPr>
          <p:spPr bwMode="gray">
            <a:xfrm>
              <a:off x="5475" y="3"/>
              <a:ext cx="281" cy="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2" y="96"/>
                </a:cxn>
                <a:cxn ang="0">
                  <a:pos x="281" y="332"/>
                </a:cxn>
                <a:cxn ang="0">
                  <a:pos x="281" y="0"/>
                </a:cxn>
              </a:cxnLst>
              <a:rect l="0" t="0" r="r" b="b"/>
              <a:pathLst>
                <a:path w="281" h="348">
                  <a:moveTo>
                    <a:pt x="0" y="0"/>
                  </a:moveTo>
                  <a:cubicBezTo>
                    <a:pt x="33" y="16"/>
                    <a:pt x="125" y="6"/>
                    <a:pt x="202" y="96"/>
                  </a:cubicBezTo>
                  <a:cubicBezTo>
                    <a:pt x="279" y="186"/>
                    <a:pt x="268" y="348"/>
                    <a:pt x="281" y="332"/>
                  </a:cubicBezTo>
                  <a:lnTo>
                    <a:pt x="281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  <p:sldLayoutId id="2147484028" r:id="rId12"/>
    <p:sldLayoutId id="2147484029" r:id="rId13"/>
    <p:sldLayoutId id="2147484030" r:id="rId14"/>
    <p:sldLayoutId id="2147484031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2057" name="텍스트 개체 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smtClean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6138048-79C4-4AF4-8A02-6BF530A25679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13813EA-DD82-493C-89B7-EABE4246ADC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32" r:id="rId2"/>
    <p:sldLayoutId id="2147484046" r:id="rId3"/>
    <p:sldLayoutId id="2147484047" r:id="rId4"/>
    <p:sldLayoutId id="2147484048" r:id="rId5"/>
    <p:sldLayoutId id="2147484049" r:id="rId6"/>
    <p:sldLayoutId id="2147484033" r:id="rId7"/>
    <p:sldLayoutId id="2147484050" r:id="rId8"/>
    <p:sldLayoutId id="2147484051" r:id="rId9"/>
    <p:sldLayoutId id="2147484034" r:id="rId10"/>
    <p:sldLayoutId id="2147484035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9pPr>
      <a:extLst/>
    </p:titleStyle>
    <p:bodyStyle>
      <a:lvl1pPr marL="365125" indent="-255588" algn="l" rtl="0" eaLnBrk="0" fontAlgn="base" latinLnBrk="1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latinLnBrk="1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081" name="텍스트 개체 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smtClean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B4AD450-3D95-4E77-97CD-AB05626D3115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22C1D74-B9D5-4BA2-BDC3-D2332D06903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36" r:id="rId2"/>
    <p:sldLayoutId id="2147484053" r:id="rId3"/>
    <p:sldLayoutId id="2147484054" r:id="rId4"/>
    <p:sldLayoutId id="2147484055" r:id="rId5"/>
    <p:sldLayoutId id="2147484056" r:id="rId6"/>
    <p:sldLayoutId id="2147484037" r:id="rId7"/>
    <p:sldLayoutId id="2147484057" r:id="rId8"/>
    <p:sldLayoutId id="2147484058" r:id="rId9"/>
    <p:sldLayoutId id="2147484038" r:id="rId10"/>
    <p:sldLayoutId id="2147484039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9pPr>
      <a:extLst/>
    </p:titleStyle>
    <p:bodyStyle>
      <a:lvl1pPr marL="365125" indent="-255588" algn="l" rtl="0" eaLnBrk="0" fontAlgn="base" latinLnBrk="1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latinLnBrk="1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latinLnBrk="0">
              <a:defRPr/>
            </a:pPr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105" name="텍스트 개체 틀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smtClean="0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6E02CB-0905-4CAD-BE30-F4848A3EC7EB}" type="datetimeFigureOut">
              <a:rPr lang="en-US"/>
              <a:pPr>
                <a:defRPr/>
              </a:pPr>
              <a:t>6/12/2009</a:t>
            </a:fld>
            <a:endParaRPr lang="en-US" dirty="0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altLang="ko-KR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00DD0B0-0649-4B07-8D29-E440F1B07DB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40" r:id="rId2"/>
    <p:sldLayoutId id="2147484060" r:id="rId3"/>
    <p:sldLayoutId id="2147484061" r:id="rId4"/>
    <p:sldLayoutId id="2147484062" r:id="rId5"/>
    <p:sldLayoutId id="2147484063" r:id="rId6"/>
    <p:sldLayoutId id="2147484041" r:id="rId7"/>
    <p:sldLayoutId id="2147484064" r:id="rId8"/>
    <p:sldLayoutId id="2147484065" r:id="rId9"/>
    <p:sldLayoutId id="2147484042" r:id="rId10"/>
    <p:sldLayoutId id="2147484043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맑은 고딕" pitchFamily="50" charset="-127"/>
        </a:defRPr>
      </a:lvl9pPr>
      <a:extLst/>
    </p:titleStyle>
    <p:bodyStyle>
      <a:lvl1pPr marL="365125" indent="-255588" algn="l" rtl="0" eaLnBrk="0" fontAlgn="base" latinLnBrk="1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latinLnBrk="1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latinLnBrk="1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appam.org/home.asp" TargetMode="Externa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appam.org/home.as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071546"/>
            <a:ext cx="8286808" cy="222885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smtClean="0">
                <a:solidFill>
                  <a:schemeClr val="accent1">
                    <a:lumMod val="20000"/>
                    <a:lumOff val="80000"/>
                  </a:schemeClr>
                </a:solidFill>
                <a:ea typeface="굴림" pitchFamily="50" charset="-127"/>
              </a:rPr>
              <a:t>Environmental Protest </a:t>
            </a:r>
            <a:br>
              <a:rPr lang="en-US" altLang="ko-KR" dirty="0" smtClean="0">
                <a:solidFill>
                  <a:schemeClr val="accent1">
                    <a:lumMod val="20000"/>
                    <a:lumOff val="80000"/>
                  </a:schemeClr>
                </a:solidFill>
                <a:ea typeface="굴림" pitchFamily="50" charset="-127"/>
              </a:rPr>
            </a:br>
            <a:r>
              <a:rPr lang="en-US" altLang="ko-KR" dirty="0" smtClean="0">
                <a:solidFill>
                  <a:schemeClr val="accent1">
                    <a:lumMod val="20000"/>
                    <a:lumOff val="80000"/>
                  </a:schemeClr>
                </a:solidFill>
                <a:ea typeface="굴림" pitchFamily="50" charset="-127"/>
              </a:rPr>
              <a:t>and Policy Change in Korea</a:t>
            </a:r>
            <a:endParaRPr lang="ko-KR" altLang="en-US" dirty="0" smtClean="0">
              <a:solidFill>
                <a:schemeClr val="accent1">
                  <a:lumMod val="20000"/>
                  <a:lumOff val="80000"/>
                </a:schemeClr>
              </a:solidFill>
              <a:ea typeface="굴림" pitchFamily="50" charset="-127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0188" y="4357688"/>
            <a:ext cx="6858000" cy="2357437"/>
          </a:xfrm>
        </p:spPr>
        <p:txBody>
          <a:bodyPr/>
          <a:lstStyle/>
          <a:p>
            <a:pPr marR="0" eaLnBrk="1" hangingPunct="1"/>
            <a:r>
              <a:rPr lang="en-US" altLang="ko-KR" sz="2800" dirty="0" err="1" smtClean="0">
                <a:solidFill>
                  <a:srgbClr val="002060"/>
                </a:solidFill>
                <a:latin typeface="Arial" charset="0"/>
                <a:ea typeface="굴림" pitchFamily="50" charset="-127"/>
              </a:rPr>
              <a:t>Sunhyuk</a:t>
            </a:r>
            <a:r>
              <a:rPr lang="en-US" altLang="ko-KR" sz="2800" dirty="0" smtClean="0">
                <a:solidFill>
                  <a:srgbClr val="002060"/>
                </a:solidFill>
                <a:latin typeface="Arial" charset="0"/>
                <a:ea typeface="굴림" pitchFamily="50" charset="-127"/>
              </a:rPr>
              <a:t> Kim</a:t>
            </a:r>
          </a:p>
          <a:p>
            <a:pPr marR="0" eaLnBrk="1" hangingPunct="1"/>
            <a:r>
              <a:rPr lang="en-US" altLang="ko-KR" sz="2000" dirty="0" smtClean="0">
                <a:solidFill>
                  <a:srgbClr val="002060"/>
                </a:solidFill>
              </a:rPr>
              <a:t>Dept of Public Administration, Korea </a:t>
            </a:r>
            <a:r>
              <a:rPr lang="en-US" altLang="ko-KR" sz="2000" dirty="0" err="1" smtClean="0">
                <a:solidFill>
                  <a:srgbClr val="002060"/>
                </a:solidFill>
              </a:rPr>
              <a:t>Univ</a:t>
            </a:r>
            <a:endParaRPr lang="en-US" altLang="ko-KR" sz="2000" dirty="0" smtClean="0">
              <a:solidFill>
                <a:srgbClr val="002060"/>
              </a:solidFill>
            </a:endParaRPr>
          </a:p>
          <a:p>
            <a:pPr marR="0" eaLnBrk="1" hangingPunct="1"/>
            <a:r>
              <a:rPr lang="en-US" altLang="ko-KR" sz="2800" dirty="0" err="1" smtClean="0">
                <a:solidFill>
                  <a:schemeClr val="bg1"/>
                </a:solidFill>
                <a:latin typeface="Arial" charset="0"/>
                <a:ea typeface="굴림" pitchFamily="50" charset="-127"/>
              </a:rPr>
              <a:t>Seongeun</a:t>
            </a:r>
            <a:r>
              <a:rPr lang="en-US" altLang="ko-KR" sz="2800" dirty="0" smtClean="0">
                <a:solidFill>
                  <a:schemeClr val="bg1"/>
                </a:solidFill>
                <a:latin typeface="Arial" charset="0"/>
                <a:ea typeface="굴림" pitchFamily="50" charset="-127"/>
              </a:rPr>
              <a:t> Cho</a:t>
            </a:r>
          </a:p>
          <a:p>
            <a:pPr marR="0" eaLnBrk="1" hangingPunct="1"/>
            <a:r>
              <a:rPr lang="en-US" altLang="ko-KR" sz="2000" dirty="0" smtClean="0">
                <a:solidFill>
                  <a:schemeClr val="bg1"/>
                </a:solidFill>
                <a:latin typeface="Arial" charset="0"/>
                <a:ea typeface="굴림" pitchFamily="50" charset="-127"/>
              </a:rPr>
              <a:t>Institute of Governmental Studies, Korea </a:t>
            </a:r>
            <a:r>
              <a:rPr lang="en-US" altLang="ko-KR" sz="2000" dirty="0" err="1" smtClean="0">
                <a:solidFill>
                  <a:schemeClr val="bg1"/>
                </a:solidFill>
                <a:latin typeface="Arial" charset="0"/>
                <a:ea typeface="굴림" pitchFamily="50" charset="-127"/>
              </a:rPr>
              <a:t>Univ</a:t>
            </a:r>
            <a:r>
              <a:rPr lang="en-US" altLang="ko-KR" sz="2000" dirty="0" smtClean="0">
                <a:solidFill>
                  <a:schemeClr val="bg1"/>
                </a:solidFill>
                <a:latin typeface="Arial" charset="0"/>
                <a:ea typeface="굴림" pitchFamily="50" charset="-127"/>
              </a:rPr>
              <a:t>  </a:t>
            </a:r>
            <a:endParaRPr lang="ko-KR" altLang="en-US" sz="2000" dirty="0" smtClean="0">
              <a:solidFill>
                <a:schemeClr val="bg1"/>
              </a:solidFill>
              <a:latin typeface="Arial" charset="0"/>
              <a:ea typeface="굴림" pitchFamily="50" charset="-127"/>
            </a:endParaRPr>
          </a:p>
          <a:p>
            <a:pPr marR="0" eaLnBrk="1" hangingPunct="1"/>
            <a:endParaRPr lang="en-US" altLang="ko-KR" dirty="0" smtClean="0">
              <a:solidFill>
                <a:srgbClr val="021427"/>
              </a:solidFill>
              <a:latin typeface="Arial" charset="0"/>
              <a:ea typeface="굴림" pitchFamily="50" charset="-127"/>
            </a:endParaRPr>
          </a:p>
        </p:txBody>
      </p:sp>
      <p:pic>
        <p:nvPicPr>
          <p:cNvPr id="27652" name="Picture 7" descr="www.appam.or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13" y="428625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Analysis: </a:t>
            </a: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Simple </a:t>
            </a:r>
            <a:r>
              <a:rPr lang="en-US" altLang="ko-KR" dirty="0" err="1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Correlational</a:t>
            </a: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Coefficients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pSp>
        <p:nvGrpSpPr>
          <p:cNvPr id="23" name="그룹 16"/>
          <p:cNvGrpSpPr/>
          <p:nvPr/>
        </p:nvGrpSpPr>
        <p:grpSpPr>
          <a:xfrm>
            <a:off x="0" y="1071546"/>
            <a:ext cx="9001156" cy="5000660"/>
            <a:chOff x="285720" y="1857364"/>
            <a:chExt cx="8567738" cy="4233121"/>
          </a:xfrm>
        </p:grpSpPr>
        <p:sp>
          <p:nvSpPr>
            <p:cNvPr id="24" name="AutoShape 35"/>
            <p:cNvSpPr>
              <a:spLocks noChangeArrowheads="1"/>
            </p:cNvSpPr>
            <p:nvPr/>
          </p:nvSpPr>
          <p:spPr bwMode="auto">
            <a:xfrm>
              <a:off x="285720" y="1857364"/>
              <a:ext cx="8567738" cy="423312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ADFF2">
                    <a:alpha val="70000"/>
                  </a:srgbClr>
                </a:gs>
                <a:gs pos="100000">
                  <a:srgbClr val="59C0E5"/>
                </a:gs>
              </a:gsLst>
              <a:lin ang="0" scaled="1"/>
            </a:gradFill>
            <a:ln w="25400" algn="ctr">
              <a:solidFill>
                <a:schemeClr val="bg1"/>
              </a:solidFill>
              <a:round/>
              <a:headEnd/>
              <a:tailEnd/>
            </a:ln>
            <a:effectLst>
              <a:outerShdw dist="53882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25" name="AutoShape 37"/>
            <p:cNvSpPr>
              <a:spLocks noChangeArrowheads="1"/>
            </p:cNvSpPr>
            <p:nvPr/>
          </p:nvSpPr>
          <p:spPr bwMode="auto">
            <a:xfrm>
              <a:off x="500034" y="2143116"/>
              <a:ext cx="8107362" cy="5937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254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</p:grpSp>
      <p:sp>
        <p:nvSpPr>
          <p:cNvPr id="26" name="AutoShape 37"/>
          <p:cNvSpPr>
            <a:spLocks noChangeArrowheads="1"/>
          </p:cNvSpPr>
          <p:nvPr/>
        </p:nvSpPr>
        <p:spPr bwMode="auto">
          <a:xfrm>
            <a:off x="571472" y="1714488"/>
            <a:ext cx="7929618" cy="385765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254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ko-KR" sz="2800" b="1" dirty="0" smtClean="0"/>
              <a:t>▣ </a:t>
            </a:r>
            <a:r>
              <a:rPr lang="en-US" altLang="ko-KR" sz="2800" dirty="0" smtClean="0">
                <a:latin typeface="Times New Roman" pitchFamily="18" charset="0"/>
                <a:cs typeface="Times New Roman" pitchFamily="18" charset="0"/>
              </a:rPr>
              <a:t>DISCUSSION</a:t>
            </a: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Illegality of protest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: Negatively correlated with policy change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Contents of demand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: Political or economic demands to ecological demands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  seem to be counterproductive in bringing policy change.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Protest Scope: Positively correlated with policy change.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Violent protest: Negatively correlated with policy change.</a:t>
            </a: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142852"/>
            <a:ext cx="8424863" cy="536575"/>
          </a:xfrm>
        </p:spPr>
        <p:txBody>
          <a:bodyPr/>
          <a:lstStyle/>
          <a:p>
            <a:pPr algn="l" eaLnBrk="1" hangingPunct="1"/>
            <a:r>
              <a:rPr lang="en-US" altLang="ko-KR" sz="2400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Analysis: Multiple Regression</a:t>
            </a:r>
            <a:endParaRPr lang="ko-KR" altLang="ko-KR" sz="2400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142844" y="928667"/>
          <a:ext cx="8858312" cy="5437981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500198"/>
                <a:gridCol w="1041753"/>
                <a:gridCol w="2673023"/>
                <a:gridCol w="1857388"/>
                <a:gridCol w="1785950"/>
              </a:tblGrid>
              <a:tr h="304231">
                <a:tc rowSpan="2" gridSpan="3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en-US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Policy </a:t>
                      </a:r>
                      <a:r>
                        <a:rPr lang="en-US" sz="1800" kern="100" dirty="0" smtClean="0">
                          <a:latin typeface="Times New Roman" pitchFamily="18" charset="0"/>
                          <a:cs typeface="Times New Roman" pitchFamily="18" charset="0"/>
                        </a:rPr>
                        <a:t>change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04231">
                <a:tc gridSpan="3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B(S.E)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Beta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287779">
                <a:tc gridSpan="3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Constant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.194(.822)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en-US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04231">
                <a:tc rowSpan="2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Scope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Duration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-.105(.089)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-.164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042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Number of Participants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.036(.069)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.062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04231">
                <a:tc rowSpan="3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Strategy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Violence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.785(.439)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.458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042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Consistency/Continuity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.109(.284)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.047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042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Illegality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-1.278(.529)**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-.613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59633"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Participants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latin typeface="Times New Roman" pitchFamily="18" charset="0"/>
                          <a:cs typeface="Times New Roman" pitchFamily="18" charset="0"/>
                        </a:rPr>
                        <a:t>Sociovocational</a:t>
                      </a: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 Categories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.366(.198)*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.225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59633">
                <a:tc rowSpan="6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Demands/</a:t>
                      </a:r>
                      <a:endParaRPr lang="ko-KR" sz="1800" kern="1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Grievances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Contents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Political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.125(.252)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.068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3338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Economic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.109(.504)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.027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5963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Political/Ecological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-1.455(.920)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-.186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5963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Economic/Ecological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-1.311(.600)**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-.328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5963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Political/Economic/Ecological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-.112(1.015)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-.014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2877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Number</a:t>
                      </a:r>
                      <a:endParaRPr lang="ko-KR" sz="16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.705(.350)**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.287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521128">
                <a:tc gridSpan="3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F-Value</a:t>
                      </a:r>
                      <a:endParaRPr lang="ko-KR" sz="1800" kern="1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lang="en-US" sz="1800" kern="100" baseline="30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1.733*</a:t>
                      </a:r>
                      <a:endParaRPr lang="ko-KR" sz="1600" kern="1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 pitchFamily="18" charset="0"/>
                          <a:cs typeface="Times New Roman" pitchFamily="18" charset="0"/>
                        </a:rPr>
                        <a:t>0.264</a:t>
                      </a:r>
                      <a:endParaRPr lang="ko-KR" sz="16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8275" marR="58275" marT="15997" marB="15997" anchor="ctr"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bg1">
                <a:gamma/>
                <a:tint val="0"/>
                <a:invGamma/>
                <a:alpha val="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142852"/>
            <a:ext cx="8424863" cy="536575"/>
          </a:xfrm>
        </p:spPr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Analysis: Multiple Regression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pSp>
        <p:nvGrpSpPr>
          <p:cNvPr id="4" name="그룹 16"/>
          <p:cNvGrpSpPr/>
          <p:nvPr/>
        </p:nvGrpSpPr>
        <p:grpSpPr>
          <a:xfrm>
            <a:off x="285720" y="1142984"/>
            <a:ext cx="8572560" cy="4929222"/>
            <a:chOff x="285720" y="1857364"/>
            <a:chExt cx="8567738" cy="4233121"/>
          </a:xfrm>
        </p:grpSpPr>
        <p:sp>
          <p:nvSpPr>
            <p:cNvPr id="5" name="AutoShape 35"/>
            <p:cNvSpPr>
              <a:spLocks noChangeArrowheads="1"/>
            </p:cNvSpPr>
            <p:nvPr/>
          </p:nvSpPr>
          <p:spPr bwMode="auto">
            <a:xfrm>
              <a:off x="285720" y="1857364"/>
              <a:ext cx="8567738" cy="423312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ADFF2">
                    <a:alpha val="70000"/>
                  </a:srgbClr>
                </a:gs>
                <a:gs pos="100000">
                  <a:srgbClr val="59C0E5"/>
                </a:gs>
              </a:gsLst>
              <a:lin ang="0" scaled="1"/>
            </a:gradFill>
            <a:ln w="25400" algn="ctr">
              <a:solidFill>
                <a:schemeClr val="bg1"/>
              </a:solidFill>
              <a:round/>
              <a:headEnd/>
              <a:tailEnd/>
            </a:ln>
            <a:effectLst>
              <a:outerShdw dist="53882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6" name="AutoShape 37"/>
            <p:cNvSpPr>
              <a:spLocks noChangeArrowheads="1"/>
            </p:cNvSpPr>
            <p:nvPr/>
          </p:nvSpPr>
          <p:spPr bwMode="auto">
            <a:xfrm>
              <a:off x="500034" y="2143116"/>
              <a:ext cx="8107362" cy="5937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254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</p:grpSp>
      <p:sp>
        <p:nvSpPr>
          <p:cNvPr id="7" name="AutoShape 37"/>
          <p:cNvSpPr>
            <a:spLocks noChangeArrowheads="1"/>
          </p:cNvSpPr>
          <p:nvPr/>
        </p:nvSpPr>
        <p:spPr bwMode="auto">
          <a:xfrm>
            <a:off x="214282" y="1785926"/>
            <a:ext cx="8643998" cy="400052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254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ko-KR" sz="2800" b="1" dirty="0" smtClean="0"/>
              <a:t>▣ </a:t>
            </a:r>
            <a:r>
              <a:rPr lang="en-US" altLang="ko-KR" sz="2800" dirty="0" smtClean="0">
                <a:latin typeface="Times New Roman" pitchFamily="18" charset="0"/>
                <a:cs typeface="Times New Roman" pitchFamily="18" charset="0"/>
              </a:rPr>
              <a:t>DISCUSSION</a:t>
            </a: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altLang="ko-KR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of model is 26.4%, Significance level is 0.1.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Statistically significant variables: 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  -Legality/illegality of the protest strategies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:Illegal protest strategies are less likely to lead to policy change</a:t>
            </a: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  -Economic/ecological demands/grievances</a:t>
            </a:r>
          </a:p>
          <a:p>
            <a:pPr>
              <a:defRPr/>
            </a:pP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       : Ecological demands combined with economic demands</a:t>
            </a:r>
          </a:p>
          <a:p>
            <a:pPr>
              <a:defRPr/>
            </a:pP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          seems to decrease the likelihood of policy change.</a:t>
            </a:r>
          </a:p>
          <a:p>
            <a:pPr>
              <a:defRPr/>
            </a:pPr>
            <a:r>
              <a:rPr lang="en-US" altLang="ko-KR" sz="2400" dirty="0" smtClean="0">
                <a:latin typeface="Times New Roman" pitchFamily="18" charset="0"/>
                <a:cs typeface="Times New Roman" pitchFamily="18" charset="0"/>
              </a:rPr>
              <a:t>    -The number of demands/grievances</a:t>
            </a:r>
          </a:p>
          <a:p>
            <a:pPr>
              <a:defRPr/>
            </a:pP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       : As the number of protest demands increase, likelihood of </a:t>
            </a:r>
          </a:p>
          <a:p>
            <a:pPr>
              <a:defRPr/>
            </a:pPr>
            <a:r>
              <a:rPr lang="en-US" altLang="ko-KR" sz="2000" dirty="0" smtClean="0">
                <a:latin typeface="Times New Roman" pitchFamily="18" charset="0"/>
                <a:cs typeface="Times New Roman" pitchFamily="18" charset="0"/>
              </a:rPr>
              <a:t>         policy change increases. </a:t>
            </a:r>
          </a:p>
          <a:p>
            <a:pPr>
              <a:defRPr/>
            </a:pPr>
            <a:endParaRPr lang="en-US" altLang="ko-K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20000"/>
                <a:lumOff val="80000"/>
              </a:schemeClr>
            </a:gs>
            <a:gs pos="100000">
              <a:schemeClr val="bg1">
                <a:gamma/>
                <a:tint val="0"/>
                <a:invGamma/>
                <a:alpha val="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10549" cy="536575"/>
          </a:xfrm>
        </p:spPr>
        <p:txBody>
          <a:bodyPr/>
          <a:lstStyle/>
          <a:p>
            <a:pPr algn="l" eaLnBrk="1" hangingPunct="1"/>
            <a:r>
              <a:rPr lang="en-US" altLang="ko-KR" sz="3600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Conclusion &amp; Implication</a:t>
            </a:r>
            <a:endParaRPr lang="ko-KR" altLang="ko-KR" sz="3600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1142976" y="4643446"/>
            <a:ext cx="7127875" cy="1720850"/>
            <a:chOff x="1116013" y="1341438"/>
            <a:chExt cx="7127875" cy="1720850"/>
          </a:xfrm>
        </p:grpSpPr>
        <p:pic>
          <p:nvPicPr>
            <p:cNvPr id="11" name="Picture 85" descr="6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16013" y="1341438"/>
              <a:ext cx="7127875" cy="172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103"/>
            <p:cNvSpPr txBox="1">
              <a:spLocks noChangeArrowheads="1"/>
            </p:cNvSpPr>
            <p:nvPr/>
          </p:nvSpPr>
          <p:spPr bwMode="auto">
            <a:xfrm>
              <a:off x="1758955" y="1841504"/>
              <a:ext cx="6192837" cy="43704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US" altLang="ko-KR" sz="28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Environmental policy change</a:t>
              </a:r>
              <a:endParaRPr lang="en-US" altLang="ko-KR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Picture 101" descr="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3914751" y="3786190"/>
            <a:ext cx="1584325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그룹 14"/>
          <p:cNvGrpSpPr/>
          <p:nvPr/>
        </p:nvGrpSpPr>
        <p:grpSpPr>
          <a:xfrm>
            <a:off x="1071538" y="785794"/>
            <a:ext cx="7072362" cy="3095625"/>
            <a:chOff x="2411413" y="3573463"/>
            <a:chExt cx="4360862" cy="3095625"/>
          </a:xfrm>
        </p:grpSpPr>
        <p:sp>
          <p:nvSpPr>
            <p:cNvPr id="16" name="Oval 95"/>
            <p:cNvSpPr>
              <a:spLocks noChangeArrowheads="1"/>
            </p:cNvSpPr>
            <p:nvPr/>
          </p:nvSpPr>
          <p:spPr bwMode="auto">
            <a:xfrm>
              <a:off x="2411413" y="3573463"/>
              <a:ext cx="4360862" cy="3095625"/>
            </a:xfrm>
            <a:prstGeom prst="ellipse">
              <a:avLst/>
            </a:prstGeom>
            <a:solidFill>
              <a:schemeClr val="bg1">
                <a:alpha val="49019"/>
              </a:schemeClr>
            </a:solidFill>
            <a:ln w="317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17" name="Group 79"/>
            <p:cNvGrpSpPr>
              <a:grpSpLocks/>
            </p:cNvGrpSpPr>
            <p:nvPr/>
          </p:nvGrpSpPr>
          <p:grpSpPr bwMode="auto">
            <a:xfrm>
              <a:off x="2987675" y="3860800"/>
              <a:ext cx="1368425" cy="1295400"/>
              <a:chOff x="366" y="2024"/>
              <a:chExt cx="1743" cy="1634"/>
            </a:xfrm>
          </p:grpSpPr>
          <p:sp>
            <p:nvSpPr>
              <p:cNvPr id="24" name="Oval 80"/>
              <p:cNvSpPr>
                <a:spLocks noChangeArrowheads="1"/>
              </p:cNvSpPr>
              <p:nvPr/>
            </p:nvSpPr>
            <p:spPr bwMode="auto">
              <a:xfrm>
                <a:off x="366" y="2024"/>
                <a:ext cx="1743" cy="1634"/>
              </a:xfrm>
              <a:prstGeom prst="ellipse">
                <a:avLst/>
              </a:prstGeom>
              <a:gradFill rotWithShape="1">
                <a:gsLst>
                  <a:gs pos="0">
                    <a:srgbClr val="A658E6"/>
                  </a:gs>
                  <a:gs pos="50000">
                    <a:srgbClr val="D7A9F3"/>
                  </a:gs>
                  <a:gs pos="100000">
                    <a:srgbClr val="A658E6"/>
                  </a:gs>
                </a:gsLst>
                <a:lin ang="0" scaled="1"/>
              </a:gradFill>
              <a:ln w="28575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4D4D4D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ko-KR" sz="2400" b="1" dirty="0" smtClean="0">
                    <a:latin typeface="Times New Roman" pitchFamily="18" charset="0"/>
                    <a:cs typeface="Times New Roman" pitchFamily="18" charset="0"/>
                  </a:rPr>
                  <a:t>Strategy</a:t>
                </a:r>
                <a:endParaRPr lang="en-US" altLang="ko-KR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Oval 81"/>
              <p:cNvSpPr>
                <a:spLocks noChangeArrowheads="1"/>
              </p:cNvSpPr>
              <p:nvPr/>
            </p:nvSpPr>
            <p:spPr bwMode="auto">
              <a:xfrm>
                <a:off x="683" y="2069"/>
                <a:ext cx="1134" cy="77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ACE0F2">
                      <a:alpha val="0"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ko-KR" altLang="ko-KR" b="1">
                  <a:solidFill>
                    <a:schemeClr val="tx1"/>
                  </a:solidFill>
                  <a:latin typeface="굴림" charset="-127"/>
                </a:endParaRPr>
              </a:p>
            </p:txBody>
          </p:sp>
        </p:grpSp>
        <p:grpSp>
          <p:nvGrpSpPr>
            <p:cNvPr id="18" name="Group 82"/>
            <p:cNvGrpSpPr>
              <a:grpSpLocks/>
            </p:cNvGrpSpPr>
            <p:nvPr/>
          </p:nvGrpSpPr>
          <p:grpSpPr bwMode="auto">
            <a:xfrm>
              <a:off x="3851275" y="5229225"/>
              <a:ext cx="1368425" cy="1295400"/>
              <a:chOff x="366" y="2024"/>
              <a:chExt cx="1743" cy="1634"/>
            </a:xfrm>
          </p:grpSpPr>
          <p:sp>
            <p:nvSpPr>
              <p:cNvPr id="22" name="Oval 83"/>
              <p:cNvSpPr>
                <a:spLocks noChangeArrowheads="1"/>
              </p:cNvSpPr>
              <p:nvPr/>
            </p:nvSpPr>
            <p:spPr bwMode="auto">
              <a:xfrm>
                <a:off x="366" y="2024"/>
                <a:ext cx="1743" cy="1634"/>
              </a:xfrm>
              <a:prstGeom prst="ellipse">
                <a:avLst/>
              </a:prstGeom>
              <a:gradFill rotWithShape="1">
                <a:gsLst>
                  <a:gs pos="0">
                    <a:srgbClr val="A658E6"/>
                  </a:gs>
                  <a:gs pos="50000">
                    <a:srgbClr val="D7A9F3"/>
                  </a:gs>
                  <a:gs pos="100000">
                    <a:srgbClr val="A658E6"/>
                  </a:gs>
                </a:gsLst>
                <a:lin ang="0" scaled="1"/>
              </a:gradFill>
              <a:ln w="28575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4D4D4D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ko-KR" sz="2400" b="1" dirty="0" smtClean="0">
                    <a:latin typeface="Times New Roman" pitchFamily="18" charset="0"/>
                    <a:cs typeface="Times New Roman" pitchFamily="18" charset="0"/>
                  </a:rPr>
                  <a:t>Demand/</a:t>
                </a:r>
              </a:p>
              <a:p>
                <a:pPr algn="ctr">
                  <a:defRPr/>
                </a:pPr>
                <a:r>
                  <a:rPr lang="en-US" altLang="ko-KR" sz="2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Grievances</a:t>
                </a:r>
                <a:endParaRPr lang="en-US" altLang="ko-KR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Oval 84"/>
              <p:cNvSpPr>
                <a:spLocks noChangeArrowheads="1"/>
              </p:cNvSpPr>
              <p:nvPr/>
            </p:nvSpPr>
            <p:spPr bwMode="auto">
              <a:xfrm>
                <a:off x="683" y="2069"/>
                <a:ext cx="1134" cy="77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ACE0F2">
                      <a:alpha val="0"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ko-KR" altLang="ko-KR" b="1">
                  <a:solidFill>
                    <a:schemeClr val="tx1"/>
                  </a:solidFill>
                  <a:latin typeface="굴림" charset="-127"/>
                </a:endParaRPr>
              </a:p>
            </p:txBody>
          </p:sp>
        </p:grpSp>
        <p:grpSp>
          <p:nvGrpSpPr>
            <p:cNvPr id="19" name="Group 76"/>
            <p:cNvGrpSpPr>
              <a:grpSpLocks/>
            </p:cNvGrpSpPr>
            <p:nvPr/>
          </p:nvGrpSpPr>
          <p:grpSpPr bwMode="auto">
            <a:xfrm>
              <a:off x="4643438" y="3860800"/>
              <a:ext cx="1368425" cy="1295400"/>
              <a:chOff x="366" y="2024"/>
              <a:chExt cx="1743" cy="1634"/>
            </a:xfrm>
          </p:grpSpPr>
          <p:sp>
            <p:nvSpPr>
              <p:cNvPr id="20" name="Oval 77"/>
              <p:cNvSpPr>
                <a:spLocks noChangeArrowheads="1"/>
              </p:cNvSpPr>
              <p:nvPr/>
            </p:nvSpPr>
            <p:spPr bwMode="auto">
              <a:xfrm>
                <a:off x="366" y="2024"/>
                <a:ext cx="1743" cy="1634"/>
              </a:xfrm>
              <a:prstGeom prst="ellipse">
                <a:avLst/>
              </a:prstGeom>
              <a:gradFill rotWithShape="1">
                <a:gsLst>
                  <a:gs pos="0">
                    <a:srgbClr val="A658E6"/>
                  </a:gs>
                  <a:gs pos="50000">
                    <a:srgbClr val="D7A9F3"/>
                  </a:gs>
                  <a:gs pos="100000">
                    <a:srgbClr val="A658E6"/>
                  </a:gs>
                </a:gsLst>
                <a:lin ang="0" scaled="1"/>
              </a:gradFill>
              <a:ln w="28575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4D4D4D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ko-KR" sz="2400" b="1" dirty="0" smtClean="0">
                    <a:latin typeface="Times New Roman" pitchFamily="18" charset="0"/>
                    <a:cs typeface="Times New Roman" pitchFamily="18" charset="0"/>
                  </a:rPr>
                  <a:t>Participants</a:t>
                </a:r>
                <a:endParaRPr lang="en-US" altLang="ko-KR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Oval 78"/>
              <p:cNvSpPr>
                <a:spLocks noChangeArrowheads="1"/>
              </p:cNvSpPr>
              <p:nvPr/>
            </p:nvSpPr>
            <p:spPr bwMode="auto">
              <a:xfrm>
                <a:off x="683" y="2069"/>
                <a:ext cx="1134" cy="771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ACE0F2">
                      <a:alpha val="0"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ko-KR" altLang="ko-KR" b="1">
                  <a:solidFill>
                    <a:schemeClr val="tx1"/>
                  </a:solidFill>
                  <a:latin typeface="굴림" charset="-127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142852"/>
            <a:ext cx="8210549" cy="536575"/>
          </a:xfrm>
        </p:spPr>
        <p:txBody>
          <a:bodyPr/>
          <a:lstStyle/>
          <a:p>
            <a:pPr algn="l" eaLnBrk="1" hangingPunct="1"/>
            <a:r>
              <a:rPr lang="en-US" altLang="ko-KR" sz="3600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Conclusion &amp; Implication</a:t>
            </a:r>
            <a:endParaRPr lang="ko-KR" altLang="ko-KR" sz="3600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pSp>
        <p:nvGrpSpPr>
          <p:cNvPr id="18" name="그룹 16"/>
          <p:cNvGrpSpPr/>
          <p:nvPr/>
        </p:nvGrpSpPr>
        <p:grpSpPr>
          <a:xfrm>
            <a:off x="0" y="1071546"/>
            <a:ext cx="9001156" cy="5000660"/>
            <a:chOff x="285720" y="1857364"/>
            <a:chExt cx="8567738" cy="4233121"/>
          </a:xfrm>
        </p:grpSpPr>
        <p:sp>
          <p:nvSpPr>
            <p:cNvPr id="19" name="AutoShape 35"/>
            <p:cNvSpPr>
              <a:spLocks noChangeArrowheads="1"/>
            </p:cNvSpPr>
            <p:nvPr/>
          </p:nvSpPr>
          <p:spPr bwMode="auto">
            <a:xfrm>
              <a:off x="285720" y="1857364"/>
              <a:ext cx="8567738" cy="423312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ADFF2">
                    <a:alpha val="70000"/>
                  </a:srgbClr>
                </a:gs>
                <a:gs pos="100000">
                  <a:srgbClr val="59C0E5"/>
                </a:gs>
              </a:gsLst>
              <a:lin ang="0" scaled="1"/>
            </a:gradFill>
            <a:ln w="25400" algn="ctr">
              <a:solidFill>
                <a:schemeClr val="bg1"/>
              </a:solidFill>
              <a:round/>
              <a:headEnd/>
              <a:tailEnd/>
            </a:ln>
            <a:effectLst>
              <a:outerShdw dist="53882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26" name="AutoShape 37"/>
            <p:cNvSpPr>
              <a:spLocks noChangeArrowheads="1"/>
            </p:cNvSpPr>
            <p:nvPr/>
          </p:nvSpPr>
          <p:spPr bwMode="auto">
            <a:xfrm>
              <a:off x="500034" y="2143116"/>
              <a:ext cx="8107362" cy="5937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254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</p:grpSp>
      <p:sp>
        <p:nvSpPr>
          <p:cNvPr id="30" name="직사각형 29"/>
          <p:cNvSpPr/>
          <p:nvPr/>
        </p:nvSpPr>
        <p:spPr>
          <a:xfrm>
            <a:off x="500034" y="1714488"/>
            <a:ext cx="800105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▣ Conclusion</a:t>
            </a:r>
          </a:p>
          <a:p>
            <a:pPr>
              <a:defRPr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Environmental policy change is significantly affected by protest strategies, demands/grievances, and not by protest scope. </a:t>
            </a:r>
          </a:p>
          <a:p>
            <a:pPr>
              <a:defRPr/>
            </a:pPr>
            <a:endParaRPr lang="en-US" altLang="ko-K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altLang="ko-KR" sz="2800" b="1" dirty="0" smtClean="0">
                <a:latin typeface="Times New Roman" pitchFamily="18" charset="0"/>
                <a:cs typeface="Times New Roman" pitchFamily="18" charset="0"/>
              </a:rPr>
              <a:t>▣ Implication</a:t>
            </a:r>
          </a:p>
          <a:p>
            <a:pPr>
              <a:defRPr/>
            </a:pPr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It is not the objective/absolute size of resource mobilization but the subjective/relative usage of strategies and framing of demands/grievances that are far more closely correlated with policy change.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42844" y="1285875"/>
            <a:ext cx="9001155" cy="2571753"/>
          </a:xfrm>
        </p:spPr>
        <p:txBody>
          <a:bodyPr/>
          <a:lstStyle/>
          <a:p>
            <a:r>
              <a:rPr lang="en-US" altLang="ko-KR" sz="3200" dirty="0" smtClean="0">
                <a:solidFill>
                  <a:srgbClr val="009999"/>
                </a:solidFill>
                <a:ea typeface="HY헤드라인M" pitchFamily="18" charset="-127"/>
              </a:rPr>
              <a:t/>
            </a:r>
            <a:br>
              <a:rPr lang="en-US" altLang="ko-KR" sz="3200" dirty="0" smtClean="0">
                <a:solidFill>
                  <a:srgbClr val="009999"/>
                </a:solidFill>
                <a:ea typeface="HY헤드라인M" pitchFamily="18" charset="-127"/>
              </a:rPr>
            </a:br>
            <a:r>
              <a:rPr lang="en-US" altLang="ko-KR" sz="7200" dirty="0" smtClean="0"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THANK YOU</a:t>
            </a:r>
            <a:br>
              <a:rPr lang="en-US" altLang="ko-KR" sz="7200" dirty="0" smtClean="0"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</a:br>
            <a:r>
              <a:rPr lang="en-US" altLang="ko-KR" sz="3200" dirty="0" smtClean="0"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Association for Public Analysis and Management</a:t>
            </a:r>
            <a:endParaRPr lang="ko-KR" altLang="en-US" sz="3200" dirty="0" smtClean="0">
              <a:ea typeface="굴림" pitchFamily="50" charset="-127"/>
            </a:endParaRPr>
          </a:p>
        </p:txBody>
      </p:sp>
      <p:pic>
        <p:nvPicPr>
          <p:cNvPr id="5" name="Picture 7" descr="www.appam.or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13" y="428625"/>
            <a:ext cx="12144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7143800" cy="53657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l" eaLnBrk="1" hangingPunct="1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  </a:t>
            </a:r>
            <a:r>
              <a:rPr lang="en-US" altLang="ko-KR" sz="3200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Contents</a:t>
            </a:r>
            <a:endParaRPr lang="ko-KR" altLang="en-US" sz="3200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17" name="AutoShape 2"/>
          <p:cNvSpPr>
            <a:spLocks noChangeArrowheads="1"/>
          </p:cNvSpPr>
          <p:nvPr/>
        </p:nvSpPr>
        <p:spPr bwMode="gray">
          <a:xfrm>
            <a:off x="1214414" y="1307290"/>
            <a:ext cx="7391400" cy="785812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000000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latinLnBrk="0" hangingPunct="0"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      </a:t>
            </a:r>
            <a:r>
              <a:rPr kumimoji="0" lang="en-US" altLang="ko-KR" sz="2000" b="1" dirty="0" smtClean="0">
                <a:solidFill>
                  <a:schemeClr val="accent5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Introduction</a:t>
            </a:r>
            <a:endParaRPr kumimoji="0" lang="ko-KR" altLang="en-US" sz="2000" b="1" dirty="0">
              <a:solidFill>
                <a:schemeClr val="accent5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HY헤드라인M" pitchFamily="18" charset="-127"/>
              <a:cs typeface="Times New Roman" pitchFamily="18" charset="0"/>
            </a:endParaRPr>
          </a:p>
        </p:txBody>
      </p:sp>
      <p:sp>
        <p:nvSpPr>
          <p:cNvPr id="18" name="AutoShape 3"/>
          <p:cNvSpPr>
            <a:spLocks noChangeArrowheads="1"/>
          </p:cNvSpPr>
          <p:nvPr/>
        </p:nvSpPr>
        <p:spPr bwMode="gray">
          <a:xfrm>
            <a:off x="1214414" y="2573859"/>
            <a:ext cx="7391400" cy="73183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5">
                  <a:lumMod val="1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latinLnBrk="0" hangingPunct="0">
              <a:defRPr/>
            </a:pPr>
            <a:r>
              <a:rPr kumimoji="0" lang="en-US" altLang="ko-KR" sz="2400" dirty="0" smtClean="0">
                <a:ea typeface="+mn-ea"/>
              </a:rPr>
              <a:t>     </a:t>
            </a:r>
            <a:r>
              <a:rPr kumimoji="0" lang="en-US" altLang="ko-KR" sz="2000" b="1" dirty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Theoretical Overview &amp; Methodology </a:t>
            </a:r>
            <a:endParaRPr kumimoji="0" lang="ko-KR" altLang="en-US" sz="2000" b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ea typeface="HY헤드라인M" pitchFamily="18" charset="-127"/>
              <a:cs typeface="Times New Roman" pitchFamily="18" charset="0"/>
            </a:endParaRPr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gray">
          <a:xfrm>
            <a:off x="1214414" y="3786454"/>
            <a:ext cx="7391400" cy="76835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latinLnBrk="0" hangingPunct="0">
              <a:defRPr/>
            </a:pPr>
            <a:r>
              <a:rPr kumimoji="0" lang="en-US" altLang="ko-KR" sz="2000" b="1" dirty="0" smtClean="0">
                <a:latin typeface="+mj-lt"/>
                <a:ea typeface="+mn-ea"/>
              </a:rPr>
              <a:t>       </a:t>
            </a:r>
            <a:r>
              <a:rPr kumimoji="0" lang="en-US" altLang="ko-KR" sz="20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Analysis: Environmental Protest and Policy Change</a:t>
            </a:r>
            <a:endParaRPr kumimoji="0" lang="ko-KR" altLang="en-US" sz="2000" b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ea typeface="HY헤드라인M" pitchFamily="18" charset="-127"/>
              <a:cs typeface="Times New Roman" pitchFamily="18" charset="0"/>
            </a:endParaRPr>
          </a:p>
        </p:txBody>
      </p:sp>
      <p:sp>
        <p:nvSpPr>
          <p:cNvPr id="21" name="AutoShape 11"/>
          <p:cNvSpPr>
            <a:spLocks noChangeArrowheads="1"/>
          </p:cNvSpPr>
          <p:nvPr/>
        </p:nvSpPr>
        <p:spPr bwMode="gray">
          <a:xfrm>
            <a:off x="714348" y="1142984"/>
            <a:ext cx="927100" cy="1114425"/>
          </a:xfrm>
          <a:prstGeom prst="diamond">
            <a:avLst/>
          </a:prstGeom>
          <a:gradFill>
            <a:gsLst>
              <a:gs pos="0">
                <a:schemeClr val="bg1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latinLnBrk="0" hangingPunct="0">
              <a:defRPr/>
            </a:pPr>
            <a:r>
              <a:rPr kumimoji="0" lang="en-US" altLang="ko-KR" sz="2400" b="1" dirty="0" smtClean="0">
                <a:solidFill>
                  <a:schemeClr val="accent5">
                    <a:lumMod val="10000"/>
                  </a:schemeClr>
                </a:solidFill>
                <a:latin typeface="바탕" pitchFamily="18" charset="-127"/>
                <a:ea typeface="바탕" pitchFamily="18" charset="-127"/>
              </a:rPr>
              <a:t>Ⅰ</a:t>
            </a:r>
            <a:endParaRPr kumimoji="0" lang="en-US" altLang="ko-KR" sz="2400" b="1" dirty="0">
              <a:solidFill>
                <a:schemeClr val="accent5">
                  <a:lumMod val="10000"/>
                </a:schemeClr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22" name="AutoShape 12"/>
          <p:cNvSpPr>
            <a:spLocks noChangeArrowheads="1"/>
          </p:cNvSpPr>
          <p:nvPr/>
        </p:nvSpPr>
        <p:spPr bwMode="gray">
          <a:xfrm>
            <a:off x="714348" y="2381243"/>
            <a:ext cx="927100" cy="1114425"/>
          </a:xfrm>
          <a:prstGeom prst="diamond">
            <a:avLst/>
          </a:prstGeom>
          <a:gradFill>
            <a:gsLst>
              <a:gs pos="0">
                <a:schemeClr val="bg1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latinLnBrk="0" hangingPunct="0">
              <a:defRPr/>
            </a:pPr>
            <a:r>
              <a:rPr kumimoji="0" lang="en-US" altLang="ko-KR" sz="2400" b="1" dirty="0" smtClean="0">
                <a:solidFill>
                  <a:schemeClr val="accent5">
                    <a:lumMod val="10000"/>
                  </a:schemeClr>
                </a:solidFill>
                <a:latin typeface="바탕" pitchFamily="18" charset="-127"/>
                <a:ea typeface="바탕" pitchFamily="18" charset="-127"/>
              </a:rPr>
              <a:t>Ⅱ</a:t>
            </a:r>
            <a:endParaRPr kumimoji="0" lang="en-US" altLang="ko-KR" sz="2400" b="1" dirty="0">
              <a:solidFill>
                <a:schemeClr val="accent5">
                  <a:lumMod val="10000"/>
                </a:schemeClr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23" name="AutoShape 13"/>
          <p:cNvSpPr>
            <a:spLocks noChangeArrowheads="1"/>
          </p:cNvSpPr>
          <p:nvPr/>
        </p:nvSpPr>
        <p:spPr bwMode="gray">
          <a:xfrm>
            <a:off x="714348" y="3643314"/>
            <a:ext cx="927100" cy="1114425"/>
          </a:xfrm>
          <a:prstGeom prst="diamond">
            <a:avLst/>
          </a:prstGeom>
          <a:gradFill>
            <a:gsLst>
              <a:gs pos="0">
                <a:schemeClr val="bg1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kumimoji="0" lang="en-US" altLang="ko-KR" sz="2400" b="1" dirty="0" smtClean="0">
                <a:solidFill>
                  <a:schemeClr val="accent5">
                    <a:lumMod val="10000"/>
                  </a:schemeClr>
                </a:solidFill>
                <a:latin typeface="바탕" pitchFamily="18" charset="-127"/>
                <a:ea typeface="바탕" pitchFamily="18" charset="-127"/>
              </a:rPr>
              <a:t>Ⅲ</a:t>
            </a:r>
            <a:endParaRPr kumimoji="0" lang="en-US" altLang="ko-KR" sz="2400" b="1" dirty="0">
              <a:solidFill>
                <a:schemeClr val="accent5">
                  <a:lumMod val="10000"/>
                </a:schemeClr>
              </a:solidFill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24" name="AutoShape 5"/>
          <p:cNvSpPr>
            <a:spLocks noChangeArrowheads="1"/>
          </p:cNvSpPr>
          <p:nvPr/>
        </p:nvSpPr>
        <p:spPr bwMode="gray">
          <a:xfrm>
            <a:off x="1214414" y="5035560"/>
            <a:ext cx="7391400" cy="758825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latinLnBrk="0" hangingPunct="0">
              <a:defRPr/>
            </a:pPr>
            <a:r>
              <a:rPr kumimoji="0" lang="en-US" altLang="ko-KR" b="1" dirty="0" smtClean="0">
                <a:latin typeface="+mj-lt"/>
                <a:ea typeface="+mn-ea"/>
              </a:rPr>
              <a:t>C      </a:t>
            </a:r>
            <a:r>
              <a:rPr kumimoji="0" lang="en-US" altLang="ko-KR" b="1" dirty="0" smtClean="0"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Conclusion</a:t>
            </a:r>
            <a:endParaRPr kumimoji="0" lang="ko-KR" altLang="en-US" b="1" dirty="0">
              <a:latin typeface="Times New Roman" pitchFamily="18" charset="0"/>
              <a:ea typeface="HY헤드라인M" pitchFamily="18" charset="-127"/>
              <a:cs typeface="Times New Roman" pitchFamily="18" charset="0"/>
            </a:endParaRPr>
          </a:p>
        </p:txBody>
      </p:sp>
      <p:sp>
        <p:nvSpPr>
          <p:cNvPr id="25" name="AutoShape 14"/>
          <p:cNvSpPr>
            <a:spLocks noChangeArrowheads="1"/>
          </p:cNvSpPr>
          <p:nvPr/>
        </p:nvSpPr>
        <p:spPr bwMode="gray">
          <a:xfrm>
            <a:off x="714348" y="4857760"/>
            <a:ext cx="927100" cy="1114425"/>
          </a:xfrm>
          <a:prstGeom prst="diamond">
            <a:avLst/>
          </a:prstGeom>
          <a:gradFill>
            <a:gsLst>
              <a:gs pos="0">
                <a:schemeClr val="accent5">
                  <a:lumMod val="1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</a:gradFill>
          <a:ln w="38100">
            <a:solidFill>
              <a:schemeClr val="bg1"/>
            </a:solidFill>
            <a:miter lim="800000"/>
            <a:headEnd/>
            <a:tailEnd/>
          </a:ln>
          <a:effectLst>
            <a:outerShdw sy="50000" rotWithShape="0">
              <a:srgbClr val="808080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0" latinLnBrk="0" hangingPunct="0">
              <a:defRPr/>
            </a:pPr>
            <a:r>
              <a:rPr kumimoji="0" lang="en-US" altLang="ko-KR" sz="2400" b="1" dirty="0" smtClean="0">
                <a:solidFill>
                  <a:schemeClr val="accent5">
                    <a:lumMod val="10000"/>
                  </a:schemeClr>
                </a:solidFill>
                <a:latin typeface="바탕" pitchFamily="18" charset="-127"/>
                <a:ea typeface="바탕" pitchFamily="18" charset="-127"/>
              </a:rPr>
              <a:t>Ⅳ</a:t>
            </a:r>
            <a:endParaRPr kumimoji="0" lang="en-US" altLang="ko-KR" sz="2400" b="1" dirty="0">
              <a:solidFill>
                <a:schemeClr val="accent5">
                  <a:lumMod val="10000"/>
                </a:schemeClr>
              </a:solidFill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altLang="ko-KR" dirty="0" smtClean="0">
                <a:solidFill>
                  <a:schemeClr val="accent4">
                    <a:lumMod val="90000"/>
                    <a:lumOff val="10000"/>
                  </a:schemeClr>
                </a:solidFill>
                <a:ea typeface="굴림" pitchFamily="50" charset="-127"/>
              </a:rPr>
              <a:t>  </a:t>
            </a: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Introduction</a:t>
            </a:r>
            <a:endParaRPr lang="ko-KR" altLang="en-US" sz="3200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pSp>
        <p:nvGrpSpPr>
          <p:cNvPr id="24" name="Group 47"/>
          <p:cNvGrpSpPr>
            <a:grpSpLocks/>
          </p:cNvGrpSpPr>
          <p:nvPr/>
        </p:nvGrpSpPr>
        <p:grpSpPr bwMode="auto">
          <a:xfrm>
            <a:off x="0" y="1285860"/>
            <a:ext cx="9144000" cy="4868863"/>
            <a:chOff x="0" y="618"/>
            <a:chExt cx="5760" cy="3067"/>
          </a:xfrm>
        </p:grpSpPr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975" y="2659"/>
              <a:ext cx="1225" cy="453"/>
            </a:xfrm>
            <a:prstGeom prst="ellipse">
              <a:avLst/>
            </a:prstGeom>
            <a:gradFill rotWithShape="1">
              <a:gsLst>
                <a:gs pos="0">
                  <a:srgbClr val="6600CC"/>
                </a:gs>
                <a:gs pos="100000">
                  <a:srgbClr val="6600CC">
                    <a:gamma/>
                    <a:tint val="45490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  <a:scene3d>
              <a:camera prst="legacyObliqueBottom"/>
              <a:lightRig rig="legacyFlat1" dir="t"/>
            </a:scene3d>
            <a:sp3d extrusionH="2030400" prstMaterial="legacyMatte">
              <a:bevelT w="13500" h="13500" prst="angle"/>
              <a:bevelB w="13500" h="13500" prst="angle"/>
              <a:extrusionClr>
                <a:srgbClr val="6600CC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26" name="Rectangle 12"/>
            <p:cNvSpPr>
              <a:spLocks noChangeArrowheads="1"/>
            </p:cNvSpPr>
            <p:nvPr/>
          </p:nvSpPr>
          <p:spPr bwMode="auto">
            <a:xfrm>
              <a:off x="1350" y="2823"/>
              <a:ext cx="4218" cy="862"/>
            </a:xfrm>
            <a:prstGeom prst="rect">
              <a:avLst/>
            </a:prstGeom>
            <a:gradFill rotWithShape="1">
              <a:gsLst>
                <a:gs pos="0">
                  <a:srgbClr val="6600CC">
                    <a:gamma/>
                    <a:shade val="46275"/>
                    <a:invGamma/>
                    <a:alpha val="0"/>
                  </a:srgbClr>
                </a:gs>
                <a:gs pos="100000">
                  <a:srgbClr val="6600CC"/>
                </a:gs>
              </a:gsLst>
              <a:lin ang="0" scaled="1"/>
            </a:gradFill>
            <a:ln w="222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7" name="Text Box 15"/>
            <p:cNvSpPr txBox="1">
              <a:spLocks noChangeArrowheads="1"/>
            </p:cNvSpPr>
            <p:nvPr/>
          </p:nvSpPr>
          <p:spPr bwMode="auto">
            <a:xfrm>
              <a:off x="2160" y="2868"/>
              <a:ext cx="3356" cy="8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en-US" altLang="ko-KR" sz="2000" b="1" dirty="0" smtClean="0"/>
                <a:t> </a:t>
              </a:r>
              <a:r>
                <a:rPr lang="en-US" altLang="ko-KR" sz="2000" b="1" dirty="0" smtClean="0">
                  <a:latin typeface="Times New Roman" pitchFamily="18" charset="0"/>
                  <a:cs typeface="Times New Roman" pitchFamily="18" charset="0"/>
                </a:rPr>
                <a:t>Environmental Governance</a:t>
              </a:r>
              <a:endParaRPr lang="en-US" altLang="ko-KR" sz="20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endParaRPr lang="en-US" altLang="ko-KR" sz="10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 ▪ Growth of environmental movement</a:t>
              </a:r>
            </a:p>
            <a:p>
              <a:pPr>
                <a:lnSpc>
                  <a:spcPct val="70000"/>
                </a:lnSpc>
              </a:pPr>
              <a:endParaRPr lang="en-US" altLang="ko-KR" sz="6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 →Rethinking of the developmental paradigm</a:t>
              </a:r>
            </a:p>
            <a:p>
              <a:pPr>
                <a:lnSpc>
                  <a:spcPct val="70000"/>
                </a:lnSpc>
              </a:pPr>
              <a:endParaRPr lang="en-US" altLang="ko-KR" sz="6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 →Considerable impact on policy, such as cancelling </a:t>
              </a: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    planned construction</a:t>
              </a:r>
            </a:p>
          </p:txBody>
        </p:sp>
        <p:sp>
          <p:nvSpPr>
            <p:cNvPr id="28" name="Text Box 30"/>
            <p:cNvSpPr txBox="1">
              <a:spLocks noChangeArrowheads="1"/>
            </p:cNvSpPr>
            <p:nvPr/>
          </p:nvSpPr>
          <p:spPr bwMode="auto">
            <a:xfrm>
              <a:off x="1020" y="3289"/>
              <a:ext cx="1270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/>
              <a:r>
                <a:rPr lang="en-US" altLang="ko-KR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Since </a:t>
              </a:r>
              <a:r>
                <a:rPr lang="en-US" altLang="ko-KR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1990</a:t>
              </a:r>
              <a:endParaRPr lang="en-US" altLang="ko-K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Oval 8"/>
            <p:cNvSpPr>
              <a:spLocks noChangeArrowheads="1"/>
            </p:cNvSpPr>
            <p:nvPr/>
          </p:nvSpPr>
          <p:spPr bwMode="auto">
            <a:xfrm>
              <a:off x="975" y="1661"/>
              <a:ext cx="1225" cy="453"/>
            </a:xfrm>
            <a:prstGeom prst="ellipse">
              <a:avLst/>
            </a:prstGeom>
            <a:gradFill rotWithShape="1">
              <a:gsLst>
                <a:gs pos="0">
                  <a:srgbClr val="0066CC"/>
                </a:gs>
                <a:gs pos="100000">
                  <a:srgbClr val="0066CC">
                    <a:gamma/>
                    <a:tint val="66667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  <a:scene3d>
              <a:camera prst="legacyObliqueBottom"/>
              <a:lightRig rig="legacyFlat1" dir="t"/>
            </a:scene3d>
            <a:sp3d extrusionH="2030400" prstMaterial="legacyMatte">
              <a:bevelT w="13500" h="13500" prst="angle"/>
              <a:bevelB w="13500" h="13500" prst="angle"/>
              <a:extrusionClr>
                <a:srgbClr val="0066CC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" name="Rectangle 11"/>
            <p:cNvSpPr>
              <a:spLocks noChangeArrowheads="1"/>
            </p:cNvSpPr>
            <p:nvPr/>
          </p:nvSpPr>
          <p:spPr bwMode="auto">
            <a:xfrm>
              <a:off x="1350" y="1923"/>
              <a:ext cx="4218" cy="635"/>
            </a:xfrm>
            <a:prstGeom prst="rect">
              <a:avLst/>
            </a:prstGeom>
            <a:gradFill rotWithShape="1">
              <a:gsLst>
                <a:gs pos="0">
                  <a:srgbClr val="0066CC">
                    <a:gamma/>
                    <a:shade val="46275"/>
                    <a:invGamma/>
                    <a:alpha val="0"/>
                  </a:srgbClr>
                </a:gs>
                <a:gs pos="100000">
                  <a:srgbClr val="0066CC"/>
                </a:gs>
              </a:gsLst>
              <a:lin ang="0" scaled="1"/>
            </a:gradFill>
            <a:ln w="222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ko-KR" altLang="ko-KR">
                <a:solidFill>
                  <a:schemeClr val="tx1"/>
                </a:solidFill>
                <a:latin typeface="굴림" pitchFamily="50" charset="-127"/>
              </a:endParaRPr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2200" y="2069"/>
              <a:ext cx="3356" cy="3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en-US" altLang="ko-KR" sz="2000" b="1" dirty="0" smtClean="0"/>
                <a:t> </a:t>
              </a:r>
              <a:r>
                <a:rPr lang="en-US" altLang="ko-KR" sz="2000" b="1" dirty="0" smtClean="0">
                  <a:latin typeface="Times New Roman" pitchFamily="18" charset="0"/>
                  <a:cs typeface="Times New Roman" pitchFamily="18" charset="0"/>
                </a:rPr>
                <a:t>Democratic Transition </a:t>
              </a:r>
              <a:endParaRPr lang="en-US" altLang="ko-KR" sz="20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endParaRPr lang="en-US" altLang="ko-KR" sz="10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▪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Relative attention to environmental issues.</a:t>
              </a:r>
              <a:endParaRPr lang="en-US" altLang="ko-KR" sz="17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29"/>
            <p:cNvSpPr txBox="1">
              <a:spLocks noChangeArrowheads="1"/>
            </p:cNvSpPr>
            <p:nvPr/>
          </p:nvSpPr>
          <p:spPr bwMode="auto">
            <a:xfrm>
              <a:off x="1111" y="2251"/>
              <a:ext cx="1004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ctr"/>
              <a:r>
                <a:rPr lang="en-US" altLang="ko-KR" sz="2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1987</a:t>
              </a:r>
              <a:endParaRPr lang="en-US" altLang="ko-K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Oval 9"/>
            <p:cNvSpPr>
              <a:spLocks noChangeArrowheads="1"/>
            </p:cNvSpPr>
            <p:nvPr/>
          </p:nvSpPr>
          <p:spPr bwMode="auto">
            <a:xfrm>
              <a:off x="975" y="618"/>
              <a:ext cx="1225" cy="453"/>
            </a:xfrm>
            <a:prstGeom prst="ellipse">
              <a:avLst/>
            </a:prstGeom>
            <a:gradFill rotWithShape="1">
              <a:gsLst>
                <a:gs pos="0">
                  <a:srgbClr val="00CCFF"/>
                </a:gs>
                <a:gs pos="100000">
                  <a:srgbClr val="00CCFF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  <a:scene3d>
              <a:camera prst="legacyObliqueBottom"/>
              <a:lightRig rig="legacyFlat1" dir="t"/>
            </a:scene3d>
            <a:sp3d extrusionH="20304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4" name="Rectangle 10"/>
            <p:cNvSpPr>
              <a:spLocks noChangeArrowheads="1"/>
            </p:cNvSpPr>
            <p:nvPr/>
          </p:nvSpPr>
          <p:spPr bwMode="auto">
            <a:xfrm>
              <a:off x="1350" y="888"/>
              <a:ext cx="4218" cy="635"/>
            </a:xfrm>
            <a:prstGeom prst="rect">
              <a:avLst/>
            </a:prstGeom>
            <a:gradFill rotWithShape="1">
              <a:gsLst>
                <a:gs pos="0">
                  <a:srgbClr val="00CCFF">
                    <a:gamma/>
                    <a:shade val="46275"/>
                    <a:invGamma/>
                    <a:alpha val="0"/>
                  </a:srgbClr>
                </a:gs>
                <a:gs pos="100000">
                  <a:srgbClr val="00CCFF"/>
                </a:gs>
              </a:gsLst>
              <a:lin ang="0" scaled="1"/>
            </a:gradFill>
            <a:ln w="222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" name="Text Box 13"/>
            <p:cNvSpPr txBox="1">
              <a:spLocks noChangeArrowheads="1"/>
            </p:cNvSpPr>
            <p:nvPr/>
          </p:nvSpPr>
          <p:spPr bwMode="auto">
            <a:xfrm>
              <a:off x="2200" y="888"/>
              <a:ext cx="3560" cy="6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lnSpc>
                  <a:spcPct val="70000"/>
                </a:lnSpc>
              </a:pPr>
              <a:r>
                <a:rPr lang="en-US" altLang="ko-KR" sz="2000" b="1" dirty="0">
                  <a:latin typeface="Times New Roman" pitchFamily="18" charset="0"/>
                  <a:cs typeface="Times New Roman" pitchFamily="18" charset="0"/>
                </a:rPr>
                <a:t> Rapid </a:t>
              </a:r>
              <a:r>
                <a:rPr lang="en-US" altLang="ko-KR" sz="2000" b="1" dirty="0" smtClean="0">
                  <a:latin typeface="Times New Roman" pitchFamily="18" charset="0"/>
                  <a:cs typeface="Times New Roman" pitchFamily="18" charset="0"/>
                </a:rPr>
                <a:t>Economic </a:t>
              </a:r>
              <a:r>
                <a:rPr lang="en-US" altLang="ko-KR" sz="2000" b="1" dirty="0"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altLang="ko-KR" sz="2000" b="1" dirty="0" smtClean="0">
                  <a:latin typeface="Times New Roman" pitchFamily="18" charset="0"/>
                  <a:cs typeface="Times New Roman" pitchFamily="18" charset="0"/>
                </a:rPr>
                <a:t>evelopment</a:t>
              </a:r>
              <a:endParaRPr lang="en-US" altLang="ko-KR" sz="20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endParaRPr lang="en-US" altLang="ko-KR" sz="10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▪ Policy of </a:t>
              </a:r>
              <a:endParaRPr lang="en-US" altLang="ko-KR" sz="1700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growth-first,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environmental degradation </a:t>
              </a: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later”</a:t>
              </a:r>
            </a:p>
            <a:p>
              <a:pPr>
                <a:lnSpc>
                  <a:spcPct val="70000"/>
                </a:lnSpc>
              </a:pPr>
              <a:endParaRPr lang="en-US" altLang="ko-KR" sz="600" b="1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lnSpc>
                  <a:spcPct val="70000"/>
                </a:lnSpc>
              </a:pPr>
              <a:r>
                <a:rPr lang="en-US" altLang="ko-KR" sz="1700" b="1" dirty="0">
                  <a:latin typeface="Times New Roman" pitchFamily="18" charset="0"/>
                  <a:cs typeface="Times New Roman" pitchFamily="18" charset="0"/>
                </a:rPr>
                <a:t> ▪ Absence of attention </a:t>
              </a:r>
              <a:r>
                <a:rPr lang="en-US" altLang="ko-KR" sz="1700" b="1" dirty="0" smtClean="0">
                  <a:latin typeface="Times New Roman" pitchFamily="18" charset="0"/>
                  <a:cs typeface="Times New Roman" pitchFamily="18" charset="0"/>
                </a:rPr>
                <a:t>to the environment</a:t>
              </a:r>
              <a:endParaRPr lang="en-US" altLang="ko-KR" sz="17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28"/>
            <p:cNvSpPr txBox="1">
              <a:spLocks noChangeArrowheads="1"/>
            </p:cNvSpPr>
            <p:nvPr/>
          </p:nvSpPr>
          <p:spPr bwMode="auto">
            <a:xfrm>
              <a:off x="1066" y="1207"/>
              <a:ext cx="1179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/>
              <a:r>
                <a:rPr lang="en-US" altLang="ko-KR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1960s-80s</a:t>
              </a:r>
            </a:p>
          </p:txBody>
        </p:sp>
        <p:sp>
          <p:nvSpPr>
            <p:cNvPr id="37" name="AutoShape 38"/>
            <p:cNvSpPr>
              <a:spLocks noChangeArrowheads="1"/>
            </p:cNvSpPr>
            <p:nvPr/>
          </p:nvSpPr>
          <p:spPr bwMode="auto">
            <a:xfrm>
              <a:off x="385" y="1162"/>
              <a:ext cx="499" cy="1134"/>
            </a:xfrm>
            <a:prstGeom prst="curvedRightArrow">
              <a:avLst>
                <a:gd name="adj1" fmla="val 45451"/>
                <a:gd name="adj2" fmla="val 90902"/>
                <a:gd name="adj3" fmla="val 33333"/>
              </a:avLst>
            </a:prstGeom>
            <a:gradFill rotWithShape="1">
              <a:gsLst>
                <a:gs pos="0">
                  <a:srgbClr val="FF33CC"/>
                </a:gs>
                <a:gs pos="50000">
                  <a:schemeClr val="bg1"/>
                </a:gs>
                <a:gs pos="100000">
                  <a:srgbClr val="FF33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8" name="AutoShape 40"/>
            <p:cNvSpPr>
              <a:spLocks noChangeArrowheads="1"/>
            </p:cNvSpPr>
            <p:nvPr/>
          </p:nvSpPr>
          <p:spPr bwMode="auto">
            <a:xfrm>
              <a:off x="385" y="2387"/>
              <a:ext cx="499" cy="1134"/>
            </a:xfrm>
            <a:prstGeom prst="curvedRightArrow">
              <a:avLst>
                <a:gd name="adj1" fmla="val 45451"/>
                <a:gd name="adj2" fmla="val 90902"/>
                <a:gd name="adj3" fmla="val 33333"/>
              </a:avLst>
            </a:prstGeom>
            <a:gradFill rotWithShape="1">
              <a:gsLst>
                <a:gs pos="0">
                  <a:srgbClr val="FF33CC"/>
                </a:gs>
                <a:gs pos="50000">
                  <a:schemeClr val="bg1"/>
                </a:gs>
                <a:gs pos="100000">
                  <a:srgbClr val="FF33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9" name="Text Box 41"/>
            <p:cNvSpPr txBox="1">
              <a:spLocks noChangeArrowheads="1"/>
            </p:cNvSpPr>
            <p:nvPr/>
          </p:nvSpPr>
          <p:spPr bwMode="auto">
            <a:xfrm>
              <a:off x="0" y="1207"/>
              <a:ext cx="975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ko-KR" sz="1600" b="1" dirty="0">
                  <a:latin typeface="Times New Roman" pitchFamily="18" charset="0"/>
                  <a:cs typeface="Times New Roman" pitchFamily="18" charset="0"/>
                </a:rPr>
                <a:t>Democratic  </a:t>
              </a:r>
              <a:r>
                <a:rPr lang="en-US" altLang="ko-KR" sz="1600" b="1" dirty="0" smtClean="0">
                  <a:latin typeface="Times New Roman" pitchFamily="18" charset="0"/>
                  <a:cs typeface="Times New Roman" pitchFamily="18" charset="0"/>
                </a:rPr>
                <a:t>Transition </a:t>
              </a:r>
              <a:r>
                <a:rPr lang="en-US" altLang="ko-KR" b="1" dirty="0">
                  <a:latin typeface="Times New Roman" pitchFamily="18" charset="0"/>
                  <a:cs typeface="Times New Roman" pitchFamily="18" charset="0"/>
                </a:rPr>
                <a:t>(1987)</a:t>
              </a:r>
            </a:p>
          </p:txBody>
        </p:sp>
        <p:sp>
          <p:nvSpPr>
            <p:cNvPr id="40" name="Text Box 43"/>
            <p:cNvSpPr txBox="1">
              <a:spLocks noChangeArrowheads="1"/>
            </p:cNvSpPr>
            <p:nvPr/>
          </p:nvSpPr>
          <p:spPr bwMode="auto">
            <a:xfrm>
              <a:off x="0" y="2432"/>
              <a:ext cx="97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ko-KR" sz="1600" b="1" dirty="0" smtClean="0">
                  <a:latin typeface="Times New Roman" pitchFamily="18" charset="0"/>
                  <a:cs typeface="Times New Roman" pitchFamily="18" charset="0"/>
                </a:rPr>
                <a:t>Environmental Governance </a:t>
              </a:r>
              <a:r>
                <a:rPr lang="en-US" altLang="ko-KR" sz="16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altLang="ko-KR" sz="1600" b="1" dirty="0" smtClean="0">
                  <a:latin typeface="Times New Roman" pitchFamily="18" charset="0"/>
                  <a:cs typeface="Times New Roman" pitchFamily="18" charset="0"/>
                </a:rPr>
                <a:t>1990-)</a:t>
              </a:r>
              <a:endParaRPr lang="en-US" altLang="ko-KR" sz="16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214282" y="857232"/>
            <a:ext cx="8429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latin typeface="Times New Roman" pitchFamily="18" charset="0"/>
                <a:cs typeface="Times New Roman" pitchFamily="18" charset="0"/>
              </a:rPr>
              <a:t>▣ 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Historical trajectory toward a environmental governance in South Korea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altLang="ko-KR" dirty="0" smtClean="0">
                <a:solidFill>
                  <a:schemeClr val="accent4">
                    <a:lumMod val="90000"/>
                    <a:lumOff val="10000"/>
                  </a:schemeClr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 </a:t>
            </a: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Introduction</a:t>
            </a:r>
            <a:endParaRPr lang="ko-KR" altLang="en-US" sz="3200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grpSp>
        <p:nvGrpSpPr>
          <p:cNvPr id="98" name="그룹 97"/>
          <p:cNvGrpSpPr/>
          <p:nvPr/>
        </p:nvGrpSpPr>
        <p:grpSpPr>
          <a:xfrm>
            <a:off x="571472" y="3857628"/>
            <a:ext cx="7684447" cy="2466568"/>
            <a:chOff x="285720" y="3789363"/>
            <a:chExt cx="8534430" cy="2879725"/>
          </a:xfrm>
        </p:grpSpPr>
        <p:sp>
          <p:nvSpPr>
            <p:cNvPr id="99" name="AutoShape 48"/>
            <p:cNvSpPr>
              <a:spLocks noChangeArrowheads="1"/>
            </p:cNvSpPr>
            <p:nvPr/>
          </p:nvSpPr>
          <p:spPr bwMode="auto">
            <a:xfrm>
              <a:off x="1476375" y="3789363"/>
              <a:ext cx="7343775" cy="287972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ADFF2">
                    <a:alpha val="70000"/>
                  </a:srgbClr>
                </a:gs>
                <a:gs pos="100000">
                  <a:srgbClr val="59C0E5"/>
                </a:gs>
              </a:gsLst>
              <a:lin ang="0" scaled="1"/>
            </a:gradFill>
            <a:ln w="25400" algn="ctr">
              <a:solidFill>
                <a:schemeClr val="bg1"/>
              </a:solidFill>
              <a:round/>
              <a:headEnd/>
              <a:tailEnd/>
            </a:ln>
            <a:effectLst>
              <a:outerShdw dist="53882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grpSp>
          <p:nvGrpSpPr>
            <p:cNvPr id="100" name="Group 39"/>
            <p:cNvGrpSpPr>
              <a:grpSpLocks/>
            </p:cNvGrpSpPr>
            <p:nvPr/>
          </p:nvGrpSpPr>
          <p:grpSpPr bwMode="auto">
            <a:xfrm>
              <a:off x="285720" y="3952858"/>
              <a:ext cx="2881313" cy="2663825"/>
              <a:chOff x="158" y="572"/>
              <a:chExt cx="2747" cy="3311"/>
            </a:xfrm>
          </p:grpSpPr>
          <p:sp>
            <p:nvSpPr>
              <p:cNvPr id="103" name="Oval 40"/>
              <p:cNvSpPr>
                <a:spLocks noChangeArrowheads="1"/>
              </p:cNvSpPr>
              <p:nvPr/>
            </p:nvSpPr>
            <p:spPr bwMode="auto">
              <a:xfrm>
                <a:off x="158" y="572"/>
                <a:ext cx="2747" cy="3311"/>
              </a:xfrm>
              <a:prstGeom prst="ellipse">
                <a:avLst/>
              </a:prstGeom>
              <a:solidFill>
                <a:schemeClr val="bg1">
                  <a:alpha val="49019"/>
                </a:schemeClr>
              </a:solidFill>
              <a:ln w="317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04" name="Oval 41"/>
              <p:cNvSpPr>
                <a:spLocks noChangeArrowheads="1"/>
              </p:cNvSpPr>
              <p:nvPr/>
            </p:nvSpPr>
            <p:spPr bwMode="auto">
              <a:xfrm>
                <a:off x="459" y="984"/>
                <a:ext cx="2070" cy="2437"/>
              </a:xfrm>
              <a:prstGeom prst="ellipse">
                <a:avLst/>
              </a:prstGeom>
              <a:gradFill rotWithShape="1">
                <a:gsLst>
                  <a:gs pos="0">
                    <a:srgbClr val="5891E6"/>
                  </a:gs>
                  <a:gs pos="50000">
                    <a:srgbClr val="A9CAF3"/>
                  </a:gs>
                  <a:gs pos="100000">
                    <a:srgbClr val="5891E6"/>
                  </a:gs>
                </a:gsLst>
                <a:lin ang="0" scaled="1"/>
              </a:gradFill>
              <a:ln w="3175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4D4D4D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105" name="Oval 42"/>
              <p:cNvSpPr>
                <a:spLocks noChangeArrowheads="1"/>
              </p:cNvSpPr>
              <p:nvPr/>
            </p:nvSpPr>
            <p:spPr bwMode="auto">
              <a:xfrm>
                <a:off x="844" y="1045"/>
                <a:ext cx="1301" cy="11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ACE0F2">
                      <a:alpha val="0"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ko-KR" altLang="ko-KR" b="1">
                  <a:solidFill>
                    <a:schemeClr val="tx1"/>
                  </a:solidFill>
                  <a:latin typeface="굴림" charset="-127"/>
                </a:endParaRPr>
              </a:p>
            </p:txBody>
          </p:sp>
          <p:sp>
            <p:nvSpPr>
              <p:cNvPr id="106" name="Text Box 43"/>
              <p:cNvSpPr txBox="1">
                <a:spLocks noChangeArrowheads="1"/>
              </p:cNvSpPr>
              <p:nvPr/>
            </p:nvSpPr>
            <p:spPr bwMode="auto">
              <a:xfrm>
                <a:off x="532" y="2095"/>
                <a:ext cx="196" cy="759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endParaRPr lang="en-US" altLang="ko-K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굴림" pitchFamily="50" charset="-127"/>
                </a:endParaRPr>
              </a:p>
            </p:txBody>
          </p:sp>
        </p:grpSp>
        <p:sp>
          <p:nvSpPr>
            <p:cNvPr id="101" name="AutoShape 33"/>
            <p:cNvSpPr>
              <a:spLocks noChangeArrowheads="1"/>
            </p:cNvSpPr>
            <p:nvPr/>
          </p:nvSpPr>
          <p:spPr bwMode="auto">
            <a:xfrm>
              <a:off x="1870045" y="3879833"/>
              <a:ext cx="6808788" cy="57467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254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102" name="Text Box 49"/>
            <p:cNvSpPr txBox="1">
              <a:spLocks noChangeArrowheads="1"/>
            </p:cNvSpPr>
            <p:nvPr/>
          </p:nvSpPr>
          <p:spPr bwMode="auto">
            <a:xfrm>
              <a:off x="3300633" y="4873616"/>
              <a:ext cx="5474447" cy="75459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ko-KR" b="1" dirty="0" smtClean="0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To explain the relationship between environmental protests and policy changes</a:t>
              </a:r>
            </a:p>
          </p:txBody>
        </p:sp>
      </p:grpSp>
      <p:grpSp>
        <p:nvGrpSpPr>
          <p:cNvPr id="107" name="그룹 106"/>
          <p:cNvGrpSpPr/>
          <p:nvPr/>
        </p:nvGrpSpPr>
        <p:grpSpPr>
          <a:xfrm>
            <a:off x="500034" y="1071546"/>
            <a:ext cx="8004956" cy="2466568"/>
            <a:chOff x="285720" y="3789363"/>
            <a:chExt cx="8890391" cy="2879725"/>
          </a:xfrm>
        </p:grpSpPr>
        <p:sp>
          <p:nvSpPr>
            <p:cNvPr id="108" name="AutoShape 48"/>
            <p:cNvSpPr>
              <a:spLocks noChangeArrowheads="1"/>
            </p:cNvSpPr>
            <p:nvPr/>
          </p:nvSpPr>
          <p:spPr bwMode="auto">
            <a:xfrm>
              <a:off x="1476375" y="3789363"/>
              <a:ext cx="7343775" cy="287972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ADFF2">
                    <a:alpha val="70000"/>
                  </a:srgbClr>
                </a:gs>
                <a:gs pos="100000">
                  <a:srgbClr val="59C0E5"/>
                </a:gs>
              </a:gsLst>
              <a:lin ang="0" scaled="1"/>
            </a:gradFill>
            <a:ln w="25400" algn="ctr">
              <a:solidFill>
                <a:schemeClr val="bg1"/>
              </a:solidFill>
              <a:round/>
              <a:headEnd/>
              <a:tailEnd/>
            </a:ln>
            <a:effectLst>
              <a:outerShdw dist="53882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grpSp>
          <p:nvGrpSpPr>
            <p:cNvPr id="109" name="Group 39"/>
            <p:cNvGrpSpPr>
              <a:grpSpLocks/>
            </p:cNvGrpSpPr>
            <p:nvPr/>
          </p:nvGrpSpPr>
          <p:grpSpPr bwMode="auto">
            <a:xfrm>
              <a:off x="285720" y="3952858"/>
              <a:ext cx="2881313" cy="2663825"/>
              <a:chOff x="158" y="572"/>
              <a:chExt cx="2747" cy="3311"/>
            </a:xfrm>
          </p:grpSpPr>
          <p:sp>
            <p:nvSpPr>
              <p:cNvPr id="112" name="Oval 40"/>
              <p:cNvSpPr>
                <a:spLocks noChangeArrowheads="1"/>
              </p:cNvSpPr>
              <p:nvPr/>
            </p:nvSpPr>
            <p:spPr bwMode="auto">
              <a:xfrm>
                <a:off x="158" y="572"/>
                <a:ext cx="2747" cy="3311"/>
              </a:xfrm>
              <a:prstGeom prst="ellipse">
                <a:avLst/>
              </a:prstGeom>
              <a:solidFill>
                <a:schemeClr val="bg1">
                  <a:alpha val="49019"/>
                </a:schemeClr>
              </a:solidFill>
              <a:ln w="31750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13" name="Oval 41"/>
              <p:cNvSpPr>
                <a:spLocks noChangeArrowheads="1"/>
              </p:cNvSpPr>
              <p:nvPr/>
            </p:nvSpPr>
            <p:spPr bwMode="auto">
              <a:xfrm>
                <a:off x="459" y="984"/>
                <a:ext cx="2070" cy="2437"/>
              </a:xfrm>
              <a:prstGeom prst="ellipse">
                <a:avLst/>
              </a:prstGeom>
              <a:gradFill rotWithShape="1">
                <a:gsLst>
                  <a:gs pos="0">
                    <a:srgbClr val="5891E6"/>
                  </a:gs>
                  <a:gs pos="50000">
                    <a:srgbClr val="A9CAF3"/>
                  </a:gs>
                  <a:gs pos="100000">
                    <a:srgbClr val="5891E6"/>
                  </a:gs>
                </a:gsLst>
                <a:lin ang="0" scaled="1"/>
              </a:gradFill>
              <a:ln w="31750" algn="ctr">
                <a:solidFill>
                  <a:schemeClr val="bg1"/>
                </a:solidFill>
                <a:round/>
                <a:headEnd/>
                <a:tailEnd/>
              </a:ln>
              <a:effectLst>
                <a:outerShdw dist="53882" dir="2700000" algn="ctr" rotWithShape="0">
                  <a:srgbClr val="4D4D4D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ko-KR" altLang="en-US">
                  <a:ea typeface="굴림" pitchFamily="50" charset="-127"/>
                </a:endParaRPr>
              </a:p>
            </p:txBody>
          </p:sp>
          <p:sp>
            <p:nvSpPr>
              <p:cNvPr id="114" name="Oval 42"/>
              <p:cNvSpPr>
                <a:spLocks noChangeArrowheads="1"/>
              </p:cNvSpPr>
              <p:nvPr/>
            </p:nvSpPr>
            <p:spPr bwMode="auto">
              <a:xfrm>
                <a:off x="844" y="1045"/>
                <a:ext cx="1301" cy="1179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ACE0F2">
                      <a:alpha val="0"/>
                    </a:srgbClr>
                  </a:gs>
                </a:gsLst>
                <a:lin ang="5400000" scaled="1"/>
              </a:gradFill>
              <a:ln w="57150" algn="ctr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ko-KR" altLang="ko-KR" b="1">
                  <a:solidFill>
                    <a:schemeClr val="tx1"/>
                  </a:solidFill>
                  <a:latin typeface="굴림" charset="-127"/>
                </a:endParaRPr>
              </a:p>
            </p:txBody>
          </p:sp>
          <p:sp>
            <p:nvSpPr>
              <p:cNvPr id="115" name="Text Box 43"/>
              <p:cNvSpPr txBox="1">
                <a:spLocks noChangeArrowheads="1"/>
              </p:cNvSpPr>
              <p:nvPr/>
            </p:nvSpPr>
            <p:spPr bwMode="auto">
              <a:xfrm>
                <a:off x="532" y="2095"/>
                <a:ext cx="196" cy="759"/>
              </a:xfrm>
              <a:prstGeom prst="rect">
                <a:avLst/>
              </a:prstGeom>
              <a:noFill/>
              <a:ln w="25400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endParaRPr lang="en-US" altLang="ko-KR" sz="28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굴림" pitchFamily="50" charset="-127"/>
                </a:endParaRPr>
              </a:p>
            </p:txBody>
          </p:sp>
        </p:grpSp>
        <p:sp>
          <p:nvSpPr>
            <p:cNvPr id="110" name="AutoShape 33"/>
            <p:cNvSpPr>
              <a:spLocks noChangeArrowheads="1"/>
            </p:cNvSpPr>
            <p:nvPr/>
          </p:nvSpPr>
          <p:spPr bwMode="auto">
            <a:xfrm>
              <a:off x="1870045" y="3879833"/>
              <a:ext cx="6808788" cy="57467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254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111" name="Text Box 49"/>
            <p:cNvSpPr txBox="1">
              <a:spLocks noChangeArrowheads="1"/>
            </p:cNvSpPr>
            <p:nvPr/>
          </p:nvSpPr>
          <p:spPr bwMode="auto">
            <a:xfrm>
              <a:off x="3221293" y="4540000"/>
              <a:ext cx="5954818" cy="1688851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en-US" altLang="ko-KR" b="1" dirty="0" smtClean="0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What effects did environmental protest have </a:t>
              </a:r>
            </a:p>
            <a:p>
              <a:r>
                <a:rPr lang="en-US" altLang="ko-KR" b="1" dirty="0" smtClean="0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on the environmental policy?</a:t>
              </a:r>
            </a:p>
            <a:p>
              <a:pPr>
                <a:buFont typeface="Wingdings" pitchFamily="2" charset="2"/>
                <a:buChar char="§"/>
              </a:pPr>
              <a:r>
                <a:rPr lang="en-US" altLang="ko-KR" b="1" dirty="0" smtClean="0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Which aspects of environmental protest </a:t>
              </a:r>
            </a:p>
            <a:p>
              <a:r>
                <a:rPr lang="en-US" altLang="ko-KR" b="1" dirty="0" smtClean="0">
                  <a:solidFill>
                    <a:schemeClr val="accent5">
                      <a:lumMod val="1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led to  environmental policy change?</a:t>
              </a:r>
            </a:p>
            <a:p>
              <a:endParaRPr lang="en-US" altLang="ko-KR" sz="1600" b="1" dirty="0">
                <a:solidFill>
                  <a:schemeClr val="tx1"/>
                </a:solidFill>
                <a:cs typeface="Arial" charset="0"/>
              </a:endParaRPr>
            </a:p>
          </p:txBody>
        </p:sp>
      </p:grpSp>
      <p:sp>
        <p:nvSpPr>
          <p:cNvPr id="116" name="직사각형 115"/>
          <p:cNvSpPr/>
          <p:nvPr/>
        </p:nvSpPr>
        <p:spPr>
          <a:xfrm>
            <a:off x="857224" y="2214554"/>
            <a:ext cx="1785934" cy="529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altLang="ko-KR" sz="20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Research </a:t>
            </a:r>
          </a:p>
          <a:p>
            <a:pPr algn="ctr">
              <a:lnSpc>
                <a:spcPct val="70000"/>
              </a:lnSpc>
            </a:pPr>
            <a:r>
              <a:rPr lang="en-US" altLang="ko-KR" sz="20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questions</a:t>
            </a:r>
            <a:endParaRPr lang="en-US" altLang="ko-KR" sz="2000" b="1" dirty="0">
              <a:solidFill>
                <a:schemeClr val="accent5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직사각형 116"/>
          <p:cNvSpPr/>
          <p:nvPr/>
        </p:nvSpPr>
        <p:spPr>
          <a:xfrm>
            <a:off x="857224" y="5000636"/>
            <a:ext cx="20002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altLang="ko-KR" sz="20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Aim of </a:t>
            </a:r>
          </a:p>
          <a:p>
            <a:pPr algn="ctr">
              <a:lnSpc>
                <a:spcPct val="70000"/>
              </a:lnSpc>
            </a:pPr>
            <a:r>
              <a:rPr lang="en-US" altLang="ko-KR" sz="2000" b="1" dirty="0" smtClean="0">
                <a:solidFill>
                  <a:schemeClr val="accent5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this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Theoretical Overview &amp; Methodology 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857231"/>
            <a:ext cx="8929717" cy="5595957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altLang="ko-KR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1. Policy Change: A Theoretical Overview</a:t>
            </a:r>
          </a:p>
          <a:p>
            <a:pPr eaLnBrk="1" hangingPunct="1">
              <a:buNone/>
              <a:defRPr/>
            </a:pPr>
            <a:r>
              <a:rPr lang="en-US" altLang="ko-KR" sz="2400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1) Determinants of policy change</a:t>
            </a:r>
            <a:r>
              <a:rPr lang="ko-KR" altLang="en-US" sz="2400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</a:t>
            </a:r>
            <a:endParaRPr lang="en-US" altLang="ko-KR" sz="2400" dirty="0" smtClean="0"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dirty="0" smtClean="0">
                <a:ea typeface="굴림" pitchFamily="50" charset="-127"/>
              </a:rPr>
              <a:t>  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400" b="0" dirty="0" smtClean="0">
              <a:ea typeface="굴림" pitchFamily="50" charset="-127"/>
            </a:endParaRPr>
          </a:p>
        </p:txBody>
      </p:sp>
      <p:grpSp>
        <p:nvGrpSpPr>
          <p:cNvPr id="4" name="그룹 3"/>
          <p:cNvGrpSpPr/>
          <p:nvPr/>
        </p:nvGrpSpPr>
        <p:grpSpPr>
          <a:xfrm>
            <a:off x="642910" y="1928802"/>
            <a:ext cx="7929618" cy="4095910"/>
            <a:chOff x="684213" y="2276475"/>
            <a:chExt cx="7775575" cy="3671888"/>
          </a:xfrm>
        </p:grpSpPr>
        <p:grpSp>
          <p:nvGrpSpPr>
            <p:cNvPr id="5" name="Group 38"/>
            <p:cNvGrpSpPr>
              <a:grpSpLocks/>
            </p:cNvGrpSpPr>
            <p:nvPr/>
          </p:nvGrpSpPr>
          <p:grpSpPr bwMode="auto">
            <a:xfrm>
              <a:off x="684213" y="2276475"/>
              <a:ext cx="3455987" cy="3671888"/>
              <a:chOff x="431" y="1434"/>
              <a:chExt cx="2177" cy="2313"/>
            </a:xfrm>
          </p:grpSpPr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431" y="1434"/>
                <a:ext cx="2177" cy="590"/>
              </a:xfrm>
              <a:prstGeom prst="rect">
                <a:avLst/>
              </a:prstGeom>
              <a:gradFill rotWithShape="1">
                <a:gsLst>
                  <a:gs pos="0">
                    <a:srgbClr val="005E76"/>
                  </a:gs>
                  <a:gs pos="100000">
                    <a:srgbClr val="00CCFF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CC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31" y="2069"/>
                <a:ext cx="2177" cy="1678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EDE5CF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757575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776" y="1570"/>
                <a:ext cx="1532" cy="39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altLang="ko-KR" sz="2800" b="1" dirty="0" smtClean="0">
                    <a:latin typeface="Times New Roman" pitchFamily="18" charset="0"/>
                    <a:cs typeface="Times New Roman" pitchFamily="18" charset="0"/>
                  </a:rPr>
                  <a:t>Previous works</a:t>
                </a:r>
                <a:endParaRPr lang="en-US" altLang="ko-KR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714348" y="3429240"/>
              <a:ext cx="3455987" cy="20693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cs typeface="Arial" charset="0"/>
                </a:rPr>
                <a:t>▪</a:t>
              </a:r>
              <a:r>
                <a:rPr lang="en-US" altLang="ko-KR" dirty="0" smtClean="0"/>
                <a:t> </a:t>
              </a:r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have focused on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 institutional variables 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 and policy entrepreneurs.</a:t>
              </a:r>
            </a:p>
            <a:p>
              <a:pPr marL="342900" indent="-342900"/>
              <a:endParaRPr lang="en-US" altLang="ko-KR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▪ h</a:t>
              </a:r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owever political and policy 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changes in Korea have been 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initiated and propelled by 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civic mobilization</a:t>
              </a:r>
              <a:r>
                <a:rPr lang="en-US" altLang="ko-KR" b="1" dirty="0" smtClean="0">
                  <a:solidFill>
                    <a:schemeClr val="tx1"/>
                  </a:solidFill>
                  <a:cs typeface="Arial" charset="0"/>
                </a:rPr>
                <a:t>.</a:t>
              </a:r>
              <a:endParaRPr lang="en-US" altLang="ko-KR" b="1" dirty="0">
                <a:solidFill>
                  <a:schemeClr val="tx1"/>
                </a:solidFill>
                <a:cs typeface="Arial" charset="0"/>
              </a:endParaRPr>
            </a:p>
          </p:txBody>
        </p:sp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4859338" y="2276475"/>
              <a:ext cx="3600450" cy="3671888"/>
              <a:chOff x="3061" y="1434"/>
              <a:chExt cx="2268" cy="2313"/>
            </a:xfrm>
          </p:grpSpPr>
          <p:sp>
            <p:nvSpPr>
              <p:cNvPr id="9" name="Rectangle 10"/>
              <p:cNvSpPr>
                <a:spLocks noChangeArrowheads="1"/>
              </p:cNvSpPr>
              <p:nvPr/>
            </p:nvSpPr>
            <p:spPr bwMode="auto">
              <a:xfrm>
                <a:off x="3061" y="1434"/>
                <a:ext cx="2268" cy="590"/>
              </a:xfrm>
              <a:prstGeom prst="rect">
                <a:avLst/>
              </a:prstGeom>
              <a:gradFill rotWithShape="1">
                <a:gsLst>
                  <a:gs pos="0">
                    <a:srgbClr val="002F5E"/>
                  </a:gs>
                  <a:gs pos="100000">
                    <a:srgbClr val="0066CC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66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3061" y="2069"/>
                <a:ext cx="2268" cy="1678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EDE5CF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757575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11" name="Text Box 15"/>
              <p:cNvSpPr txBox="1">
                <a:spLocks noChangeArrowheads="1"/>
              </p:cNvSpPr>
              <p:nvPr/>
            </p:nvSpPr>
            <p:spPr bwMode="auto">
              <a:xfrm>
                <a:off x="3446" y="1614"/>
                <a:ext cx="1532" cy="22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altLang="ko-KR" sz="28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This research</a:t>
                </a:r>
                <a:endParaRPr lang="en-US" altLang="ko-KR" sz="2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5000628" y="3500438"/>
              <a:ext cx="3313113" cy="63460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altLang="ko-KR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▪</a:t>
              </a:r>
              <a:r>
                <a:rPr lang="en-US" altLang="ko-KR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ko-KR" sz="2000" b="1" dirty="0" smtClean="0">
                  <a:latin typeface="Times New Roman" pitchFamily="18" charset="0"/>
                  <a:cs typeface="Times New Roman" pitchFamily="18" charset="0"/>
                </a:rPr>
                <a:t>focuses on general public </a:t>
              </a:r>
            </a:p>
            <a:p>
              <a:pPr marL="342900" indent="-342900"/>
              <a:r>
                <a:rPr lang="en-US" altLang="ko-KR" sz="2000" b="1" dirty="0" smtClean="0">
                  <a:latin typeface="Times New Roman" pitchFamily="18" charset="0"/>
                  <a:cs typeface="Times New Roman" pitchFamily="18" charset="0"/>
                </a:rPr>
                <a:t>   and civic groups.</a:t>
              </a:r>
              <a:endParaRPr lang="en-US" altLang="ko-KR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Theoretical Overview &amp; Methodology 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857231"/>
            <a:ext cx="8929717" cy="5595957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altLang="ko-KR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1. Policy Change: A Theoretical Overview</a:t>
            </a:r>
          </a:p>
          <a:p>
            <a:pPr eaLnBrk="1" hangingPunct="1">
              <a:buNone/>
              <a:defRPr/>
            </a:pPr>
            <a:r>
              <a:rPr lang="en-US" altLang="ko-KR" sz="2400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2) Social protest as a determinant of policy change</a:t>
            </a:r>
          </a:p>
        </p:txBody>
      </p:sp>
      <p:grpSp>
        <p:nvGrpSpPr>
          <p:cNvPr id="2" name="그룹 15"/>
          <p:cNvGrpSpPr/>
          <p:nvPr/>
        </p:nvGrpSpPr>
        <p:grpSpPr>
          <a:xfrm>
            <a:off x="571472" y="2000240"/>
            <a:ext cx="8143932" cy="4143404"/>
            <a:chOff x="684213" y="2276475"/>
            <a:chExt cx="7775575" cy="3671888"/>
          </a:xfrm>
        </p:grpSpPr>
        <p:grpSp>
          <p:nvGrpSpPr>
            <p:cNvPr id="3" name="Group 38"/>
            <p:cNvGrpSpPr>
              <a:grpSpLocks/>
            </p:cNvGrpSpPr>
            <p:nvPr/>
          </p:nvGrpSpPr>
          <p:grpSpPr bwMode="auto">
            <a:xfrm>
              <a:off x="684213" y="2276475"/>
              <a:ext cx="3455987" cy="3671888"/>
              <a:chOff x="431" y="1434"/>
              <a:chExt cx="2177" cy="2313"/>
            </a:xfrm>
          </p:grpSpPr>
          <p:sp>
            <p:nvSpPr>
              <p:cNvPr id="24" name="Rectangle 8"/>
              <p:cNvSpPr>
                <a:spLocks noChangeArrowheads="1"/>
              </p:cNvSpPr>
              <p:nvPr/>
            </p:nvSpPr>
            <p:spPr bwMode="auto">
              <a:xfrm>
                <a:off x="431" y="1434"/>
                <a:ext cx="2177" cy="590"/>
              </a:xfrm>
              <a:prstGeom prst="rect">
                <a:avLst/>
              </a:prstGeom>
              <a:gradFill rotWithShape="1">
                <a:gsLst>
                  <a:gs pos="0">
                    <a:srgbClr val="005E76"/>
                  </a:gs>
                  <a:gs pos="100000">
                    <a:srgbClr val="00CCFF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CC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25" name="Rectangle 9"/>
              <p:cNvSpPr>
                <a:spLocks noChangeArrowheads="1"/>
              </p:cNvSpPr>
              <p:nvPr/>
            </p:nvSpPr>
            <p:spPr bwMode="auto">
              <a:xfrm>
                <a:off x="431" y="2069"/>
                <a:ext cx="2177" cy="1678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EDE5CF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757575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26" name="Text Box 14"/>
              <p:cNvSpPr txBox="1">
                <a:spLocks noChangeArrowheads="1"/>
              </p:cNvSpPr>
              <p:nvPr/>
            </p:nvSpPr>
            <p:spPr bwMode="auto">
              <a:xfrm>
                <a:off x="776" y="1570"/>
                <a:ext cx="1532" cy="393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altLang="ko-KR" sz="2800" b="1" dirty="0" smtClean="0">
                    <a:latin typeface="Times New Roman" pitchFamily="18" charset="0"/>
                    <a:cs typeface="Times New Roman" pitchFamily="18" charset="0"/>
                  </a:rPr>
                  <a:t>Previous </a:t>
                </a:r>
              </a:p>
              <a:p>
                <a:pPr algn="ctr">
                  <a:lnSpc>
                    <a:spcPct val="70000"/>
                  </a:lnSpc>
                </a:pPr>
                <a:r>
                  <a:rPr lang="en-US" altLang="ko-KR" sz="2800" b="1" dirty="0" smtClean="0">
                    <a:latin typeface="Times New Roman" pitchFamily="18" charset="0"/>
                    <a:cs typeface="Times New Roman" pitchFamily="18" charset="0"/>
                  </a:rPr>
                  <a:t>works</a:t>
                </a:r>
                <a:endParaRPr lang="en-US" altLang="ko-KR" sz="2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755651" y="3348045"/>
              <a:ext cx="3455987" cy="204563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cs typeface="Arial" charset="0"/>
                </a:rPr>
                <a:t>▪</a:t>
              </a:r>
              <a:r>
                <a:rPr lang="en-US" altLang="ko-KR" b="1" dirty="0" smtClean="0"/>
                <a:t> </a:t>
              </a:r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have been interested in 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the relationship between social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protest and policy change</a:t>
              </a:r>
            </a:p>
            <a:p>
              <a:pPr marL="342900" indent="-342900"/>
              <a:endParaRPr lang="en-US" altLang="ko-KR" b="1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▪ </a:t>
              </a:r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however </a:t>
              </a:r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they have not 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yet  reached a consensus on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the specific contents of which 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variables  affect policy  change</a:t>
              </a:r>
              <a:r>
                <a:rPr lang="en-US" altLang="ko-KR" b="1" dirty="0" smtClean="0"/>
                <a:t> </a:t>
              </a:r>
            </a:p>
          </p:txBody>
        </p:sp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4859338" y="2276475"/>
              <a:ext cx="3600450" cy="3671888"/>
              <a:chOff x="3061" y="1434"/>
              <a:chExt cx="2268" cy="2313"/>
            </a:xfrm>
          </p:grpSpPr>
          <p:sp>
            <p:nvSpPr>
              <p:cNvPr id="21" name="Rectangle 10"/>
              <p:cNvSpPr>
                <a:spLocks noChangeArrowheads="1"/>
              </p:cNvSpPr>
              <p:nvPr/>
            </p:nvSpPr>
            <p:spPr bwMode="auto">
              <a:xfrm>
                <a:off x="3061" y="1434"/>
                <a:ext cx="2268" cy="590"/>
              </a:xfrm>
              <a:prstGeom prst="rect">
                <a:avLst/>
              </a:prstGeom>
              <a:gradFill rotWithShape="1">
                <a:gsLst>
                  <a:gs pos="0">
                    <a:srgbClr val="002F5E"/>
                  </a:gs>
                  <a:gs pos="100000">
                    <a:srgbClr val="0066CC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0066CC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22" name="Rectangle 12"/>
              <p:cNvSpPr>
                <a:spLocks noChangeArrowheads="1"/>
              </p:cNvSpPr>
              <p:nvPr/>
            </p:nvSpPr>
            <p:spPr bwMode="auto">
              <a:xfrm>
                <a:off x="3061" y="2069"/>
                <a:ext cx="2268" cy="1678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EDE5CF"/>
                  </a:gs>
                </a:gsLst>
                <a:lin ang="2700000" scaled="1"/>
              </a:gradFill>
              <a:ln w="9525">
                <a:miter lim="800000"/>
                <a:headEnd/>
                <a:tailEnd/>
              </a:ln>
              <a:scene3d>
                <a:camera prst="legacyObliqueBottom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757575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ko-KR" altLang="en-US"/>
              </a:p>
            </p:txBody>
          </p:sp>
          <p:sp>
            <p:nvSpPr>
              <p:cNvPr id="23" name="Text Box 15"/>
              <p:cNvSpPr txBox="1">
                <a:spLocks noChangeArrowheads="1"/>
              </p:cNvSpPr>
              <p:nvPr/>
            </p:nvSpPr>
            <p:spPr bwMode="auto">
              <a:xfrm>
                <a:off x="3446" y="1614"/>
                <a:ext cx="1532" cy="22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lnSpc>
                    <a:spcPct val="70000"/>
                  </a:lnSpc>
                </a:pPr>
                <a:r>
                  <a:rPr lang="en-US" altLang="ko-KR" sz="28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This research</a:t>
                </a:r>
                <a:endParaRPr lang="en-US" altLang="ko-KR" sz="2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5049448" y="3500438"/>
              <a:ext cx="3264293" cy="199108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42900" indent="-342900"/>
              <a:r>
                <a:rPr lang="en-US" altLang="ko-KR" sz="1600" b="1" dirty="0" smtClean="0">
                  <a:solidFill>
                    <a:schemeClr val="tx1"/>
                  </a:solidFill>
                  <a:cs typeface="Arial" charset="0"/>
                </a:rPr>
                <a:t>▪</a:t>
              </a:r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focuses on different aspects 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of protest-scope, strategies 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and methods, the contents  </a:t>
              </a:r>
            </a:p>
            <a:p>
              <a:pPr marL="342900" indent="-342900"/>
              <a:r>
                <a:rPr lang="en-US" altLang="ko-KR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nd number of demands/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grievances, and analyze</a:t>
              </a:r>
            </a:p>
            <a:p>
              <a:pPr marL="342900" indent="-342900"/>
              <a:r>
                <a:rPr lang="en-US" altLang="ko-KR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their effects on policy change.</a:t>
              </a:r>
            </a:p>
            <a:p>
              <a:pPr marL="342900" indent="-342900"/>
              <a:endParaRPr lang="en-US" altLang="ko-KR" sz="1600" b="1" dirty="0" smtClean="0">
                <a:cs typeface="Arial" charset="0"/>
              </a:endParaRPr>
            </a:p>
            <a:p>
              <a:pPr marL="342900" indent="-342900"/>
              <a:r>
                <a:rPr lang="en-US" altLang="ko-KR" sz="1600" b="1" dirty="0" smtClean="0">
                  <a:solidFill>
                    <a:schemeClr val="tx1"/>
                  </a:solidFill>
                  <a:cs typeface="Arial" charset="0"/>
                </a:rPr>
                <a:t> </a:t>
              </a:r>
              <a:endParaRPr lang="en-US" altLang="ko-KR" b="1" dirty="0">
                <a:solidFill>
                  <a:schemeClr val="tx1"/>
                </a:solidFill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Theoretical Overview &amp; Methodology 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857231"/>
            <a:ext cx="8929717" cy="5595957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altLang="ko-KR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2. The Dataset and Methodology</a:t>
            </a:r>
          </a:p>
          <a:p>
            <a:pPr eaLnBrk="1" hangingPunct="1">
              <a:buNone/>
              <a:defRPr/>
            </a:pPr>
            <a:r>
              <a:rPr lang="en-US" altLang="ko-KR" sz="2400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1) Dataset: PEDAK(Protest Event Data Archive Korea)</a:t>
            </a:r>
          </a:p>
        </p:txBody>
      </p:sp>
      <p:grpSp>
        <p:nvGrpSpPr>
          <p:cNvPr id="2" name="그룹 16"/>
          <p:cNvGrpSpPr/>
          <p:nvPr/>
        </p:nvGrpSpPr>
        <p:grpSpPr>
          <a:xfrm>
            <a:off x="214282" y="1928802"/>
            <a:ext cx="8643998" cy="4357719"/>
            <a:chOff x="285720" y="1857364"/>
            <a:chExt cx="8567738" cy="4535487"/>
          </a:xfrm>
        </p:grpSpPr>
        <p:sp>
          <p:nvSpPr>
            <p:cNvPr id="15" name="AutoShape 35"/>
            <p:cNvSpPr>
              <a:spLocks noChangeArrowheads="1"/>
            </p:cNvSpPr>
            <p:nvPr/>
          </p:nvSpPr>
          <p:spPr bwMode="auto">
            <a:xfrm>
              <a:off x="285720" y="1857364"/>
              <a:ext cx="8567738" cy="453548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AADFF2">
                    <a:alpha val="70000"/>
                  </a:srgbClr>
                </a:gs>
                <a:gs pos="100000">
                  <a:srgbClr val="59C0E5"/>
                </a:gs>
              </a:gsLst>
              <a:lin ang="0" scaled="1"/>
            </a:gradFill>
            <a:ln w="25400" algn="ctr">
              <a:solidFill>
                <a:schemeClr val="bg1"/>
              </a:solidFill>
              <a:round/>
              <a:headEnd/>
              <a:tailEnd/>
            </a:ln>
            <a:effectLst>
              <a:outerShdw dist="53882" dir="2700000" algn="ctr" rotWithShape="0">
                <a:srgbClr val="4D4D4D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  <p:sp>
          <p:nvSpPr>
            <p:cNvPr id="16" name="AutoShape 37"/>
            <p:cNvSpPr>
              <a:spLocks noChangeArrowheads="1"/>
            </p:cNvSpPr>
            <p:nvPr/>
          </p:nvSpPr>
          <p:spPr bwMode="auto">
            <a:xfrm>
              <a:off x="500034" y="2143116"/>
              <a:ext cx="8107362" cy="59372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tint val="0"/>
                    <a:invGamma/>
                    <a:alpha val="0"/>
                  </a:schemeClr>
                </a:gs>
              </a:gsLst>
              <a:lin ang="5400000" scaled="1"/>
            </a:gradFill>
            <a:ln w="25400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>
                <a:ea typeface="굴림" pitchFamily="50" charset="-127"/>
              </a:endParaRPr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500034" y="2214554"/>
            <a:ext cx="807249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▪ PEDAK </a:t>
            </a:r>
          </a:p>
          <a:p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is a database based on protest events that took place and</a:t>
            </a:r>
          </a:p>
          <a:p>
            <a:r>
              <a:rPr lang="en-US" altLang="ko-KR" sz="2000" b="1" dirty="0" smtClean="0">
                <a:latin typeface="Times New Roman" pitchFamily="18" charset="0"/>
                <a:cs typeface="Times New Roman" pitchFamily="18" charset="0"/>
              </a:rPr>
              <a:t>  were reported in newspapers between 1988 and 2007 in Korea. </a:t>
            </a:r>
          </a:p>
          <a:p>
            <a:endParaRPr lang="en-US" altLang="ko-KR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ko-KR" sz="2400" b="1" dirty="0" smtClean="0">
                <a:latin typeface="Times New Roman" pitchFamily="18" charset="0"/>
                <a:cs typeface="Times New Roman" pitchFamily="18" charset="0"/>
              </a:rPr>
              <a:t>▪ PEDAK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collects the following data by analyzing and coding newspaper reports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on post-transitional popular protests.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  -Number of protests per year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  -General measures of protest activities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en-US" altLang="ko-KR" b="1" dirty="0" err="1" smtClean="0">
                <a:latin typeface="Times New Roman" pitchFamily="18" charset="0"/>
                <a:cs typeface="Times New Roman" pitchFamily="18" charset="0"/>
              </a:rPr>
              <a:t>Sociovocational</a:t>
            </a:r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category of protest participants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  -Repertoires of contention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  -Types and contents of protest goals, demands, grievances</a:t>
            </a:r>
          </a:p>
          <a:p>
            <a:r>
              <a:rPr lang="en-US" altLang="ko-KR" b="1" dirty="0" smtClean="0">
                <a:latin typeface="Times New Roman" pitchFamily="18" charset="0"/>
                <a:cs typeface="Times New Roman" pitchFamily="18" charset="0"/>
              </a:rPr>
              <a:t>    -Reactions to protest actions</a:t>
            </a:r>
          </a:p>
          <a:p>
            <a:endParaRPr lang="en-US" altLang="ko-KR" b="1" dirty="0" smtClean="0">
              <a:cs typeface="Arial" charset="0"/>
            </a:endParaRPr>
          </a:p>
          <a:p>
            <a:endParaRPr lang="en-US" altLang="ko-KR" b="1" dirty="0" smtClean="0">
              <a:cs typeface="Arial" charset="0"/>
            </a:endParaRPr>
          </a:p>
          <a:p>
            <a:endParaRPr lang="en-US" altLang="ko-KR" b="1" dirty="0" smtClean="0">
              <a:cs typeface="Arial" charset="0"/>
            </a:endParaRPr>
          </a:p>
          <a:p>
            <a:endParaRPr lang="en-US" altLang="ko-KR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115888"/>
            <a:ext cx="8462993" cy="536575"/>
          </a:xfrm>
        </p:spPr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Theoretical Overview &amp; Methodology 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14283" y="642918"/>
            <a:ext cx="8929717" cy="5738832"/>
          </a:xfrm>
        </p:spPr>
        <p:txBody>
          <a:bodyPr/>
          <a:lstStyle/>
          <a:p>
            <a:pPr eaLnBrk="1" hangingPunct="1">
              <a:buNone/>
              <a:defRPr/>
            </a:pPr>
            <a:r>
              <a:rPr lang="en-US" altLang="ko-KR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2. The Dataset and Methodology</a:t>
            </a:r>
          </a:p>
          <a:p>
            <a:pPr eaLnBrk="1" hangingPunct="1">
              <a:buNone/>
              <a:defRPr/>
            </a:pPr>
            <a:r>
              <a:rPr lang="en-US" altLang="ko-KR" sz="2000" dirty="0" smtClean="0"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2) Variables &amp; Measurement</a:t>
            </a:r>
          </a:p>
        </p:txBody>
      </p:sp>
      <p:graphicFrame>
        <p:nvGraphicFramePr>
          <p:cNvPr id="8" name="Group 101"/>
          <p:cNvGraphicFramePr>
            <a:graphicFrameLocks/>
          </p:cNvGraphicFramePr>
          <p:nvPr/>
        </p:nvGraphicFramePr>
        <p:xfrm>
          <a:off x="142844" y="1500174"/>
          <a:ext cx="8644028" cy="5168691"/>
        </p:xfrm>
        <a:graphic>
          <a:graphicData uri="http://schemas.openxmlformats.org/drawingml/2006/table">
            <a:tbl>
              <a:tblPr/>
              <a:tblGrid>
                <a:gridCol w="1143038"/>
                <a:gridCol w="1285884"/>
                <a:gridCol w="1335413"/>
                <a:gridCol w="4879693"/>
              </a:tblGrid>
              <a:tr h="37187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Variables</a:t>
                      </a:r>
                      <a:endParaRPr kumimoji="1" lang="ko-KR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굴림" pitchFamily="50" charset="-127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007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Measurement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7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Dependent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variable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Policy change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No policy change, Policy modified, Policy changed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5419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Independent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variables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Scope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pitchFamily="50" charset="-127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-Duration of protest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-Number of protest participation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263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Strategy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Type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Violent, Nonviolent but disruptive, </a:t>
                      </a:r>
                      <a:r>
                        <a:rPr kumimoji="1" lang="en-US" altLang="ko-K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Nondisruptive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450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Consistency/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Continuity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No change, Original methods combined with new ones, Original methods replaced by new ones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541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Legality/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Illegality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Legal(0), Illegal(1)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583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Participants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Sociovocation</a:t>
                      </a: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Blue-collar working, Unspecified, White-collar working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79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Demands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Contents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Economic, Political, Ecological , Economic/Political, Political/Ecological, Economic/Ecological,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Economic/Political/Ecological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79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pitchFamily="50" charset="-127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HY헤드라인M" pitchFamily="18" charset="-127"/>
                <a:cs typeface="Times New Roman" pitchFamily="18" charset="0"/>
              </a:rPr>
              <a:t>Analysis: </a:t>
            </a: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Simple </a:t>
            </a:r>
            <a:r>
              <a:rPr lang="en-US" altLang="ko-KR" dirty="0" err="1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Correlational</a:t>
            </a:r>
            <a:r>
              <a:rPr lang="en-US" altLang="ko-KR" dirty="0" smtClean="0">
                <a:solidFill>
                  <a:schemeClr val="bg1"/>
                </a:solidFill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Coefficients</a:t>
            </a:r>
            <a:endParaRPr lang="ko-KR" altLang="ko-KR" dirty="0" smtClean="0">
              <a:solidFill>
                <a:schemeClr val="bg1"/>
              </a:solidFill>
              <a:latin typeface="Times New Roman" pitchFamily="18" charset="0"/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16" name="AutoShape 37"/>
          <p:cNvSpPr>
            <a:spLocks noChangeArrowheads="1"/>
          </p:cNvSpPr>
          <p:nvPr/>
        </p:nvSpPr>
        <p:spPr bwMode="auto">
          <a:xfrm>
            <a:off x="434077" y="1533983"/>
            <a:ext cx="8314723" cy="66397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254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ea typeface="굴림" pitchFamily="50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642910" y="1000108"/>
          <a:ext cx="7929618" cy="5072103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421347"/>
                <a:gridCol w="1150421"/>
                <a:gridCol w="3528794"/>
                <a:gridCol w="1829056"/>
              </a:tblGrid>
              <a:tr h="521174">
                <a:tc gridSpan="3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Policy </a:t>
                      </a:r>
                      <a:r>
                        <a:rPr lang="en-US" sz="1800" kern="100" dirty="0" smtClean="0">
                          <a:latin typeface="Times New Roman" pitchFamily="18" charset="0"/>
                          <a:cs typeface="Times New Roman" pitchFamily="18" charset="0"/>
                        </a:rPr>
                        <a:t>change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row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Scope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Duration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.000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Number of Participants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.025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rowSpan="3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Strategy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Violence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-.059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Consistency/Continuity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.008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Illegality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-.197**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Participants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latin typeface="Times New Roman" pitchFamily="18" charset="0"/>
                          <a:cs typeface="Times New Roman" pitchFamily="18" charset="0"/>
                        </a:rPr>
                        <a:t>Sociovocational</a:t>
                      </a: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 Categories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.153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rowSpan="6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Demands/</a:t>
                      </a:r>
                      <a:endParaRPr lang="ko-KR" sz="1800" kern="1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Grievances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Contents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Political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.058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Economic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.007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00" dirty="0" smtClean="0">
                          <a:latin typeface="Times New Roman" pitchFamily="18" charset="0"/>
                          <a:cs typeface="Times New Roman" pitchFamily="18" charset="0"/>
                        </a:rPr>
                        <a:t>Political/Ecological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-.159*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Economic/Ecological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-.192*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67237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Political/Economic/Ecological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.100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  <a:tr h="35259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Number</a:t>
                      </a:r>
                      <a:endParaRPr lang="ko-KR" sz="1800" kern="100" dirty="0">
                        <a:latin typeface="Times New Roman" pitchFamily="18" charset="0"/>
                        <a:ea typeface="맑은 고딕"/>
                        <a:cs typeface="Times New Roman" pitchFamily="18" charset="0"/>
                      </a:endParaRPr>
                    </a:p>
                  </a:txBody>
                  <a:tcPr marL="51278" marR="51278" marT="14076" marB="14076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Times New Roman" pitchFamily="18" charset="0"/>
                          <a:cs typeface="Times New Roman" pitchFamily="18" charset="0"/>
                        </a:rPr>
                        <a:t>.134</a:t>
                      </a:r>
                      <a:endParaRPr lang="ko-KR" sz="1800" kern="100" dirty="0">
                        <a:latin typeface="Times New Roman" pitchFamily="18" charset="0"/>
                        <a:ea typeface="돋움"/>
                        <a:cs typeface="Times New Roman" pitchFamily="18" charset="0"/>
                      </a:endParaRPr>
                    </a:p>
                  </a:txBody>
                  <a:tcPr marL="51278" marR="51278" marT="14076" marB="14076" anchor="ctr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6072206"/>
            <a:ext cx="29402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3075" algn="l"/>
              </a:tabLst>
            </a:pPr>
            <a:r>
              <a:rPr kumimoji="1" lang="en-US" altLang="ko-K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돋움" pitchFamily="50" charset="-127"/>
                <a:cs typeface="Times New Roman" pitchFamily="18" charset="0"/>
              </a:rPr>
              <a:t>*p&lt;0.1, **p&lt;0.05, ***p&lt;0.01</a:t>
            </a:r>
            <a:endParaRPr kumimoji="1" lang="en-U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021TGp_bizmedical_light">
  <a:themeElements>
    <a:clrScheme name="021TGp_bizmedical_light 3">
      <a:dk1>
        <a:srgbClr val="000066"/>
      </a:dk1>
      <a:lt1>
        <a:srgbClr val="FFFFFF"/>
      </a:lt1>
      <a:dk2>
        <a:srgbClr val="1C74CC"/>
      </a:dk2>
      <a:lt2>
        <a:srgbClr val="B2B2B2"/>
      </a:lt2>
      <a:accent1>
        <a:srgbClr val="A2CCFA"/>
      </a:accent1>
      <a:accent2>
        <a:srgbClr val="E26052"/>
      </a:accent2>
      <a:accent3>
        <a:srgbClr val="FFFFFF"/>
      </a:accent3>
      <a:accent4>
        <a:srgbClr val="000056"/>
      </a:accent4>
      <a:accent5>
        <a:srgbClr val="CEE2FC"/>
      </a:accent5>
      <a:accent6>
        <a:srgbClr val="CD5649"/>
      </a:accent6>
      <a:hlink>
        <a:srgbClr val="3FA3DB"/>
      </a:hlink>
      <a:folHlink>
        <a:srgbClr val="2C98A0"/>
      </a:folHlink>
    </a:clrScheme>
    <a:fontScheme name="021TGp_bizmedical_light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21TGp_bizmedical_light 1">
        <a:dk1>
          <a:srgbClr val="000066"/>
        </a:dk1>
        <a:lt1>
          <a:srgbClr val="FFFFFF"/>
        </a:lt1>
        <a:dk2>
          <a:srgbClr val="1EA491"/>
        </a:dk2>
        <a:lt2>
          <a:srgbClr val="B2B2B2"/>
        </a:lt2>
        <a:accent1>
          <a:srgbClr val="A3D5A8"/>
        </a:accent1>
        <a:accent2>
          <a:srgbClr val="99CC00"/>
        </a:accent2>
        <a:accent3>
          <a:srgbClr val="FFFFFF"/>
        </a:accent3>
        <a:accent4>
          <a:srgbClr val="000056"/>
        </a:accent4>
        <a:accent5>
          <a:srgbClr val="CEE7D1"/>
        </a:accent5>
        <a:accent6>
          <a:srgbClr val="8AB900"/>
        </a:accent6>
        <a:hlink>
          <a:srgbClr val="6CAE87"/>
        </a:hlink>
        <a:folHlink>
          <a:srgbClr val="386B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21TGp_bizmedical_light 2">
        <a:dk1>
          <a:srgbClr val="000066"/>
        </a:dk1>
        <a:lt1>
          <a:srgbClr val="FFFFFF"/>
        </a:lt1>
        <a:dk2>
          <a:srgbClr val="1074A6"/>
        </a:dk2>
        <a:lt2>
          <a:srgbClr val="B2B2B2"/>
        </a:lt2>
        <a:accent1>
          <a:srgbClr val="96DAF2"/>
        </a:accent1>
        <a:accent2>
          <a:srgbClr val="D98E5B"/>
        </a:accent2>
        <a:accent3>
          <a:srgbClr val="FFFFFF"/>
        </a:accent3>
        <a:accent4>
          <a:srgbClr val="000056"/>
        </a:accent4>
        <a:accent5>
          <a:srgbClr val="C9EAF7"/>
        </a:accent5>
        <a:accent6>
          <a:srgbClr val="C48052"/>
        </a:accent6>
        <a:hlink>
          <a:srgbClr val="6847D3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21TGp_bizmedical_light 3">
        <a:dk1>
          <a:srgbClr val="000066"/>
        </a:dk1>
        <a:lt1>
          <a:srgbClr val="FFFFFF"/>
        </a:lt1>
        <a:dk2>
          <a:srgbClr val="1C74CC"/>
        </a:dk2>
        <a:lt2>
          <a:srgbClr val="B2B2B2"/>
        </a:lt2>
        <a:accent1>
          <a:srgbClr val="A2CCFA"/>
        </a:accent1>
        <a:accent2>
          <a:srgbClr val="E26052"/>
        </a:accent2>
        <a:accent3>
          <a:srgbClr val="FFFFFF"/>
        </a:accent3>
        <a:accent4>
          <a:srgbClr val="000056"/>
        </a:accent4>
        <a:accent5>
          <a:srgbClr val="CEE2FC"/>
        </a:accent5>
        <a:accent6>
          <a:srgbClr val="CD5649"/>
        </a:accent6>
        <a:hlink>
          <a:srgbClr val="3FA3DB"/>
        </a:hlink>
        <a:folHlink>
          <a:srgbClr val="2C98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0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1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2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6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7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8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9.xml><?xml version="1.0" encoding="utf-8"?>
<a:themeOverride xmlns:a="http://schemas.openxmlformats.org/drawingml/2006/main">
  <a:clrScheme name="광장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015TGp_natural_green_new</Template>
  <TotalTime>4601</TotalTime>
  <Words>935</Words>
  <Application>Microsoft Office PowerPoint</Application>
  <PresentationFormat>화면 슬라이드 쇼(4:3)</PresentationFormat>
  <Paragraphs>282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4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021TGp_bizmedical_light</vt:lpstr>
      <vt:lpstr>광장</vt:lpstr>
      <vt:lpstr>1_광장</vt:lpstr>
      <vt:lpstr>2_광장</vt:lpstr>
      <vt:lpstr>Environmental Protest  and Policy Change in Korea</vt:lpstr>
      <vt:lpstr>   Contents</vt:lpstr>
      <vt:lpstr>  Introduction</vt:lpstr>
      <vt:lpstr>  Introduction</vt:lpstr>
      <vt:lpstr>Theoretical Overview &amp; Methodology </vt:lpstr>
      <vt:lpstr>Theoretical Overview &amp; Methodology </vt:lpstr>
      <vt:lpstr>Theoretical Overview &amp; Methodology </vt:lpstr>
      <vt:lpstr>Theoretical Overview &amp; Methodology </vt:lpstr>
      <vt:lpstr>Analysis: Simple Correlational Coefficients</vt:lpstr>
      <vt:lpstr>Analysis: Simple Correlational Coefficients</vt:lpstr>
      <vt:lpstr>Analysis: Multiple Regression</vt:lpstr>
      <vt:lpstr>Analysis: Multiple Regression</vt:lpstr>
      <vt:lpstr>Conclusion &amp; Implication</vt:lpstr>
      <vt:lpstr>Conclusion &amp; Implication</vt:lpstr>
      <vt:lpstr> THANK YOU Association for Public Analysis and Management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춘천시의 인구유입 활성화 방안</dc:title>
  <dc:creator>1</dc:creator>
  <cp:lastModifiedBy>대도관 컴퓨터실 03</cp:lastModifiedBy>
  <cp:revision>302</cp:revision>
  <dcterms:created xsi:type="dcterms:W3CDTF">2009-03-27T11:15:42Z</dcterms:created>
  <dcterms:modified xsi:type="dcterms:W3CDTF">2009-06-12T03:17:32Z</dcterms:modified>
</cp:coreProperties>
</file>